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284" r:id="rId3"/>
    <p:sldId id="285" r:id="rId4"/>
    <p:sldId id="288" r:id="rId5"/>
    <p:sldId id="289" r:id="rId6"/>
    <p:sldId id="293" r:id="rId7"/>
    <p:sldId id="291" r:id="rId8"/>
    <p:sldId id="273" r:id="rId9"/>
    <p:sldId id="274" r:id="rId10"/>
    <p:sldId id="275" r:id="rId11"/>
    <p:sldId id="277" r:id="rId12"/>
    <p:sldId id="283" r:id="rId13"/>
    <p:sldId id="278" r:id="rId14"/>
    <p:sldId id="281" r:id="rId15"/>
    <p:sldId id="292" r:id="rId16"/>
    <p:sldId id="294" r:id="rId17"/>
    <p:sldId id="295" r:id="rId18"/>
    <p:sldId id="296" r:id="rId19"/>
    <p:sldId id="300" r:id="rId20"/>
    <p:sldId id="297" r:id="rId21"/>
    <p:sldId id="30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94660"/>
  </p:normalViewPr>
  <p:slideViewPr>
    <p:cSldViewPr snapToGrid="0">
      <p:cViewPr varScale="1">
        <p:scale>
          <a:sx n="85" d="100"/>
          <a:sy n="85" d="100"/>
        </p:scale>
        <p:origin x="696" y="72"/>
      </p:cViewPr>
      <p:guideLst/>
    </p:cSldViewPr>
  </p:slideViewPr>
  <p:notesTextViewPr>
    <p:cViewPr>
      <p:scale>
        <a:sx n="1" d="1"/>
        <a:sy n="1" d="1"/>
      </p:scale>
      <p:origin x="0" y="0"/>
    </p:cViewPr>
  </p:notesTextViewPr>
  <p:sorterViewPr>
    <p:cViewPr>
      <p:scale>
        <a:sx n="178" d="100"/>
        <a:sy n="17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19/03/2020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28310" y="37981"/>
            <a:ext cx="11535380" cy="1219319"/>
          </a:xfrm>
        </p:spPr>
        <p:txBody>
          <a:bodyPr>
            <a:normAutofit/>
          </a:bodyPr>
          <a:lstStyle/>
          <a:p>
            <a:pPr lvl="0"/>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Medical Equipment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Standards</a:t>
            </a:r>
            <a:endParaRPr lang="en-GB" sz="4400" dirty="0"/>
          </a:p>
        </p:txBody>
      </p:sp>
      <p:sp>
        <p:nvSpPr>
          <p:cNvPr id="4" name="Rechthoek 3"/>
          <p:cNvSpPr/>
          <p:nvPr/>
        </p:nvSpPr>
        <p:spPr>
          <a:xfrm>
            <a:off x="6195345" y="5787065"/>
            <a:ext cx="5782342" cy="344069"/>
          </a:xfrm>
          <a:prstGeom prst="rect">
            <a:avLst/>
          </a:prstGeom>
        </p:spPr>
        <p:txBody>
          <a:bodyPr wrap="square">
            <a:spAutoFit/>
          </a:bodyPr>
          <a:lstStyle/>
          <a:p>
            <a:pPr>
              <a:lnSpc>
                <a:spcPct val="107000"/>
              </a:lnSpc>
              <a:spcBef>
                <a:spcPts val="1200"/>
              </a:spcBef>
              <a:spcAft>
                <a:spcPts val="0"/>
              </a:spcAft>
            </a:pP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279-17-C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Regulations, Standards and Ethics</a:t>
            </a:r>
            <a:endParaRPr lang="en-GB" sz="16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6195345" y="5433679"/>
            <a:ext cx="5925217" cy="355803"/>
          </a:xfrm>
          <a:prstGeom prst="rect">
            <a:avLst/>
          </a:prstGeom>
        </p:spPr>
        <p:txBody>
          <a:bodyPr wrap="square">
            <a:spAutoFit/>
          </a:bodyPr>
          <a:lstStyle/>
          <a:p>
            <a:pPr>
              <a:lnSpc>
                <a:spcPct val="107000"/>
              </a:lnSpc>
              <a:spcBef>
                <a:spcPts val="200"/>
              </a:spcBef>
              <a:spcAft>
                <a:spcPts val="0"/>
              </a:spcAft>
            </a:pPr>
            <a:r>
              <a:rPr lang="en-GB" sz="1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a:t>
            </a:r>
            <a:r>
              <a:rPr lang="en-GB" sz="1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17.4  Global Medical Equipment Regulations</a:t>
            </a:r>
            <a:endParaRPr lang="en-GB" sz="16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6149141" y="4334933"/>
            <a:ext cx="6017623" cy="1094474"/>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17.4.1 Application of Standards to management and maintenance of medical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equipment.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t>
            </a:r>
          </a:p>
          <a:p>
            <a:endParaRPr lang="en-GB" sz="11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17.4.2 The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purpose and importance of medical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equipment standards</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t>
            </a: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Rechthoek 2"/>
          <p:cNvSpPr/>
          <p:nvPr/>
        </p:nvSpPr>
        <p:spPr>
          <a:xfrm>
            <a:off x="567267" y="1610686"/>
            <a:ext cx="6096000" cy="1323439"/>
          </a:xfrm>
          <a:prstGeom prst="rect">
            <a:avLst/>
          </a:prstGeom>
        </p:spPr>
        <p:txBody>
          <a:bodyPr>
            <a:spAutoFit/>
          </a:bodyPr>
          <a:lstStyle/>
          <a:p>
            <a:pPr marL="541338" lvl="1" indent="-269875">
              <a:buFont typeface="Arial" panose="020B0604020202020204" pitchFamily="34" charset="0"/>
              <a:buChar char="•"/>
            </a:pPr>
            <a:r>
              <a:rPr lang="en-US" sz="2000" dirty="0" smtClean="0">
                <a:latin typeface="+mj-lt"/>
              </a:rPr>
              <a:t>What </a:t>
            </a:r>
            <a:r>
              <a:rPr lang="en-US" sz="2000" dirty="0">
                <a:latin typeface="+mj-lt"/>
              </a:rPr>
              <a:t>are standards?</a:t>
            </a:r>
          </a:p>
          <a:p>
            <a:pPr marL="541338" lvl="1" indent="-269875">
              <a:buFont typeface="Arial" panose="020B0604020202020204" pitchFamily="34" charset="0"/>
              <a:buChar char="•"/>
            </a:pPr>
            <a:r>
              <a:rPr lang="en-GB" sz="2000" dirty="0" smtClean="0">
                <a:latin typeface="+mj-lt"/>
              </a:rPr>
              <a:t>Types </a:t>
            </a:r>
            <a:r>
              <a:rPr lang="en-GB" sz="2000" dirty="0">
                <a:latin typeface="+mj-lt"/>
              </a:rPr>
              <a:t>of technical specifications covered in </a:t>
            </a:r>
            <a:r>
              <a:rPr lang="en-GB" sz="2000" dirty="0" smtClean="0">
                <a:latin typeface="+mj-lt"/>
              </a:rPr>
              <a:t>standards. Why </a:t>
            </a:r>
            <a:r>
              <a:rPr lang="en-GB" sz="2000" dirty="0">
                <a:latin typeface="+mj-lt"/>
              </a:rPr>
              <a:t>are they important? </a:t>
            </a:r>
            <a:endParaRPr lang="en-GB" sz="2000" dirty="0" smtClean="0">
              <a:latin typeface="+mj-lt"/>
            </a:endParaRPr>
          </a:p>
          <a:p>
            <a:pPr marL="541338" lvl="1" indent="-269875">
              <a:buFont typeface="Arial" panose="020B0604020202020204" pitchFamily="34" charset="0"/>
              <a:buChar char="•"/>
            </a:pPr>
            <a:r>
              <a:rPr lang="en-GB" sz="2000" dirty="0" smtClean="0">
                <a:latin typeface="+mj-lt"/>
              </a:rPr>
              <a:t>Examples </a:t>
            </a:r>
            <a:r>
              <a:rPr lang="en-GB" sz="2000" dirty="0">
                <a:latin typeface="+mj-lt"/>
              </a:rPr>
              <a:t>of </a:t>
            </a:r>
            <a:r>
              <a:rPr lang="en-GB" sz="2000" dirty="0" smtClean="0">
                <a:latin typeface="+mj-lt"/>
              </a:rPr>
              <a:t>standards</a:t>
            </a:r>
            <a:endParaRPr lang="en-US" sz="2000" dirty="0">
              <a:latin typeface="+mj-lt"/>
            </a:endParaRPr>
          </a:p>
        </p:txBody>
      </p:sp>
      <p:pic>
        <p:nvPicPr>
          <p:cNvPr id="6" name="Afbeelding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48690" y="2079521"/>
            <a:ext cx="5357510" cy="1620412"/>
          </a:xfrm>
          <a:prstGeom prst="rect">
            <a:avLst/>
          </a:prstGeom>
        </p:spPr>
      </p:pic>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07844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Why are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tandards important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in Management and Maintenance</a:t>
            </a:r>
            <a:endParaRPr lang="en-GB" sz="2000" dirty="0"/>
          </a:p>
        </p:txBody>
      </p:sp>
      <p:cxnSp>
        <p:nvCxnSpPr>
          <p:cNvPr id="11" name="Rechte verbindingslijn 10"/>
          <p:cNvCxnSpPr/>
          <p:nvPr/>
        </p:nvCxnSpPr>
        <p:spPr>
          <a:xfrm>
            <a:off x="467704" y="1284836"/>
            <a:ext cx="8422296" cy="2056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hthoek 2"/>
          <p:cNvSpPr/>
          <p:nvPr/>
        </p:nvSpPr>
        <p:spPr>
          <a:xfrm>
            <a:off x="604656" y="2023559"/>
            <a:ext cx="8537893" cy="2708434"/>
          </a:xfrm>
          <a:prstGeom prst="rect">
            <a:avLst/>
          </a:prstGeom>
        </p:spPr>
        <p:txBody>
          <a:bodyPr wrap="square">
            <a:spAutoFit/>
          </a:bodyPr>
          <a:lstStyle/>
          <a:p>
            <a:pPr marL="271463" indent="-271463">
              <a:spcBef>
                <a:spcPts val="600"/>
              </a:spcBef>
              <a:spcAft>
                <a:spcPts val="600"/>
              </a:spcAft>
              <a:tabLst>
                <a:tab pos="271463" algn="l"/>
              </a:tabLst>
            </a:pPr>
            <a:r>
              <a:rPr lang="en-GB" sz="2000" dirty="0" smtClean="0">
                <a:latin typeface="+mj-lt"/>
              </a:rPr>
              <a:t>1</a:t>
            </a:r>
            <a:r>
              <a:rPr lang="en-GB" sz="2000" dirty="0">
                <a:latin typeface="+mj-lt"/>
              </a:rPr>
              <a:t>. Provide </a:t>
            </a:r>
            <a:r>
              <a:rPr lang="en-GB" sz="2000" b="1" dirty="0">
                <a:solidFill>
                  <a:srgbClr val="7030A0"/>
                </a:solidFill>
                <a:latin typeface="+mj-lt"/>
              </a:rPr>
              <a:t>reference criteria </a:t>
            </a:r>
            <a:r>
              <a:rPr lang="en-GB" sz="2000" dirty="0">
                <a:latin typeface="+mj-lt"/>
              </a:rPr>
              <a:t>that a product, process or service must meet.</a:t>
            </a:r>
          </a:p>
          <a:p>
            <a:pPr marL="271463" indent="-271463">
              <a:spcBef>
                <a:spcPts val="600"/>
              </a:spcBef>
              <a:spcAft>
                <a:spcPts val="600"/>
              </a:spcAft>
              <a:tabLst>
                <a:tab pos="271463" algn="l"/>
              </a:tabLst>
            </a:pPr>
            <a:r>
              <a:rPr lang="en-GB" sz="2000" dirty="0">
                <a:latin typeface="+mj-lt"/>
              </a:rPr>
              <a:t>2. Provide </a:t>
            </a:r>
            <a:r>
              <a:rPr lang="en-GB" sz="2000" b="1" dirty="0">
                <a:solidFill>
                  <a:srgbClr val="7030A0"/>
                </a:solidFill>
                <a:latin typeface="+mj-lt"/>
              </a:rPr>
              <a:t>information that enhances safety, reliability and performance </a:t>
            </a:r>
            <a:r>
              <a:rPr lang="en-GB" sz="2000" dirty="0">
                <a:latin typeface="+mj-lt"/>
              </a:rPr>
              <a:t>of products, processes and services.</a:t>
            </a:r>
          </a:p>
          <a:p>
            <a:pPr marL="271463" indent="-271463">
              <a:spcBef>
                <a:spcPts val="600"/>
              </a:spcBef>
              <a:spcAft>
                <a:spcPts val="600"/>
              </a:spcAft>
              <a:tabLst>
                <a:tab pos="271463" algn="l"/>
              </a:tabLst>
            </a:pPr>
            <a:r>
              <a:rPr lang="en-GB" sz="2000" dirty="0">
                <a:latin typeface="+mj-lt"/>
              </a:rPr>
              <a:t>3. </a:t>
            </a:r>
            <a:r>
              <a:rPr lang="en-GB" sz="2000" b="1" dirty="0">
                <a:solidFill>
                  <a:srgbClr val="7030A0"/>
                </a:solidFill>
                <a:latin typeface="+mj-lt"/>
              </a:rPr>
              <a:t>Assure consumers </a:t>
            </a:r>
            <a:r>
              <a:rPr lang="en-GB" sz="2000" dirty="0">
                <a:latin typeface="+mj-lt"/>
              </a:rPr>
              <a:t>about reliability or other characteristics of goods or services provided in the marketplace.</a:t>
            </a:r>
          </a:p>
          <a:p>
            <a:pPr marL="271463" indent="-271463">
              <a:spcBef>
                <a:spcPts val="600"/>
              </a:spcBef>
              <a:spcAft>
                <a:spcPts val="600"/>
              </a:spcAft>
              <a:tabLst>
                <a:tab pos="271463" algn="l"/>
              </a:tabLst>
            </a:pPr>
            <a:r>
              <a:rPr lang="en-GB" sz="2000" dirty="0">
                <a:latin typeface="+mj-lt"/>
              </a:rPr>
              <a:t>4. </a:t>
            </a:r>
            <a:r>
              <a:rPr lang="en-GB" sz="2000" b="1" dirty="0">
                <a:solidFill>
                  <a:srgbClr val="7030A0"/>
                </a:solidFill>
                <a:latin typeface="+mj-lt"/>
              </a:rPr>
              <a:t>Give consumers more choice </a:t>
            </a:r>
            <a:r>
              <a:rPr lang="en-GB" sz="2000" dirty="0">
                <a:latin typeface="+mj-lt"/>
              </a:rPr>
              <a:t>by allowing one firm’s products to be substituted for, or combined with, those of another.</a:t>
            </a:r>
          </a:p>
        </p:txBody>
      </p:sp>
      <p:sp>
        <p:nvSpPr>
          <p:cNvPr id="4" name="Rechthoek 3"/>
          <p:cNvSpPr/>
          <p:nvPr/>
        </p:nvSpPr>
        <p:spPr>
          <a:xfrm>
            <a:off x="467704" y="1444886"/>
            <a:ext cx="5279650" cy="400110"/>
          </a:xfrm>
          <a:prstGeom prst="rect">
            <a:avLst/>
          </a:prstGeom>
        </p:spPr>
        <p:txBody>
          <a:bodyPr wrap="none">
            <a:spAutoFit/>
          </a:bodyPr>
          <a:lstStyle/>
          <a:p>
            <a:r>
              <a:rPr lang="en-GB" sz="2000" dirty="0" smtClean="0">
                <a:latin typeface="+mj-lt"/>
              </a:rPr>
              <a:t>Standards can serve </a:t>
            </a:r>
            <a:r>
              <a:rPr lang="en-GB" sz="2000" dirty="0">
                <a:latin typeface="+mj-lt"/>
              </a:rPr>
              <a:t>different </a:t>
            </a:r>
            <a:r>
              <a:rPr lang="en-GB" sz="2000" dirty="0" smtClean="0">
                <a:latin typeface="+mj-lt"/>
              </a:rPr>
              <a:t>purposes. They can:</a:t>
            </a:r>
            <a:endParaRPr lang="en-GB" sz="2000" dirty="0">
              <a:latin typeface="+mj-lt"/>
            </a:endParaRPr>
          </a:p>
        </p:txBody>
      </p:sp>
      <p:pic>
        <p:nvPicPr>
          <p:cNvPr id="5" name="Afbeelding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305948" y="1860625"/>
            <a:ext cx="2287452" cy="770962"/>
          </a:xfrm>
          <a:prstGeom prst="rect">
            <a:avLst/>
          </a:prstGeom>
        </p:spPr>
      </p:pic>
      <p:pic>
        <p:nvPicPr>
          <p:cNvPr id="7" name="Afbeelding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1606" y="2956686"/>
            <a:ext cx="1905459" cy="1224938"/>
          </a:xfrm>
          <a:prstGeom prst="rect">
            <a:avLst/>
          </a:prstGeom>
        </p:spPr>
      </p:pic>
      <p:pic>
        <p:nvPicPr>
          <p:cNvPr id="8" name="Afbeelding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25396" y="4473848"/>
            <a:ext cx="2317877" cy="1542442"/>
          </a:xfrm>
          <a:prstGeom prst="rect">
            <a:avLst/>
          </a:prstGeom>
        </p:spPr>
      </p:pic>
      <p:pic>
        <p:nvPicPr>
          <p:cNvPr id="9" name="Afbeelding 8"/>
          <p:cNvPicPr>
            <a:picLocks noChangeAspect="1"/>
          </p:cNvPicPr>
          <p:nvPr/>
        </p:nvPicPr>
        <p:blipFill>
          <a:blip r:embed="rId5"/>
          <a:stretch>
            <a:fillRect/>
          </a:stretch>
        </p:blipFill>
        <p:spPr>
          <a:xfrm>
            <a:off x="3857314" y="5094801"/>
            <a:ext cx="1287221" cy="919443"/>
          </a:xfrm>
          <a:prstGeom prst="rect">
            <a:avLst/>
          </a:prstGeom>
        </p:spPr>
      </p:pic>
      <p:pic>
        <p:nvPicPr>
          <p:cNvPr id="10" name="Afbeelding 9"/>
          <p:cNvPicPr>
            <a:picLocks noChangeAspect="1"/>
          </p:cNvPicPr>
          <p:nvPr/>
        </p:nvPicPr>
        <p:blipFill>
          <a:blip r:embed="rId6"/>
          <a:stretch>
            <a:fillRect/>
          </a:stretch>
        </p:blipFill>
        <p:spPr>
          <a:xfrm>
            <a:off x="1208537" y="4871842"/>
            <a:ext cx="1441978" cy="1441978"/>
          </a:xfrm>
          <a:prstGeom prst="rect">
            <a:avLst/>
          </a:prstGeom>
        </p:spPr>
      </p:pic>
      <p:pic>
        <p:nvPicPr>
          <p:cNvPr id="1026" name="Picture 2" descr="http://www.jims.ch/images/ve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7973" y="4598017"/>
            <a:ext cx="1715803" cy="1715803"/>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p:cNvPicPr>
            <a:picLocks noChangeAspect="1"/>
          </p:cNvPicPr>
          <p:nvPr/>
        </p:nvPicPr>
        <p:blipFill rotWithShape="1">
          <a:blip r:embed="rId8"/>
          <a:srcRect b="19652"/>
          <a:stretch/>
        </p:blipFill>
        <p:spPr>
          <a:xfrm>
            <a:off x="9731606" y="153975"/>
            <a:ext cx="1513337" cy="1580724"/>
          </a:xfrm>
          <a:prstGeom prst="rect">
            <a:avLst/>
          </a:prstGeom>
        </p:spPr>
      </p:pic>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872078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8846085" y="2737002"/>
            <a:ext cx="2610898" cy="2599882"/>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07844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Generic Management Standards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in Management and Maintenance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hthoek 3"/>
          <p:cNvSpPr/>
          <p:nvPr/>
        </p:nvSpPr>
        <p:spPr>
          <a:xfrm>
            <a:off x="455505" y="1492401"/>
            <a:ext cx="10805161" cy="1323439"/>
          </a:xfrm>
          <a:prstGeom prst="rect">
            <a:avLst/>
          </a:prstGeom>
        </p:spPr>
        <p:txBody>
          <a:bodyPr wrap="square">
            <a:spAutoFit/>
          </a:bodyPr>
          <a:lstStyle/>
          <a:p>
            <a:r>
              <a:rPr lang="en-GB" sz="2000" dirty="0" smtClean="0">
                <a:latin typeface="+mj-lt"/>
              </a:rPr>
              <a:t>Recent </a:t>
            </a:r>
            <a:r>
              <a:rPr lang="en-GB" sz="2000" dirty="0">
                <a:latin typeface="+mj-lt"/>
              </a:rPr>
              <a:t>years have seen the development and application of what are known as “</a:t>
            </a:r>
            <a:r>
              <a:rPr lang="en-GB" sz="2000" dirty="0" smtClean="0">
                <a:latin typeface="+mj-lt"/>
              </a:rPr>
              <a:t>generic management </a:t>
            </a:r>
            <a:r>
              <a:rPr lang="en-GB" sz="2000" dirty="0">
                <a:latin typeface="+mj-lt"/>
              </a:rPr>
              <a:t>system standards”, where “</a:t>
            </a:r>
            <a:r>
              <a:rPr lang="en-GB" sz="2000" b="1" dirty="0">
                <a:solidFill>
                  <a:srgbClr val="7030A0"/>
                </a:solidFill>
                <a:latin typeface="+mj-lt"/>
              </a:rPr>
              <a:t>generic</a:t>
            </a:r>
            <a:r>
              <a:rPr lang="en-GB" sz="2000" dirty="0">
                <a:latin typeface="+mj-lt"/>
              </a:rPr>
              <a:t>” means that the standards’ </a:t>
            </a:r>
            <a:r>
              <a:rPr lang="en-GB" sz="2000" dirty="0" smtClean="0">
                <a:latin typeface="+mj-lt"/>
              </a:rPr>
              <a:t>requirements can </a:t>
            </a:r>
            <a:r>
              <a:rPr lang="en-GB" sz="2000" dirty="0">
                <a:latin typeface="+mj-lt"/>
              </a:rPr>
              <a:t>be applied to any organization, regardless of the product it makes or the service </a:t>
            </a:r>
            <a:r>
              <a:rPr lang="en-GB" sz="2000" dirty="0" smtClean="0">
                <a:latin typeface="+mj-lt"/>
              </a:rPr>
              <a:t>it delivers</a:t>
            </a:r>
            <a:r>
              <a:rPr lang="en-GB" sz="2000" dirty="0">
                <a:latin typeface="+mj-lt"/>
              </a:rPr>
              <a:t>, and “</a:t>
            </a:r>
            <a:r>
              <a:rPr lang="en-GB" sz="2000" b="1" dirty="0">
                <a:solidFill>
                  <a:srgbClr val="7030A0"/>
                </a:solidFill>
                <a:latin typeface="+mj-lt"/>
              </a:rPr>
              <a:t>management system</a:t>
            </a:r>
            <a:r>
              <a:rPr lang="en-GB" sz="2000" dirty="0">
                <a:latin typeface="+mj-lt"/>
              </a:rPr>
              <a:t>” refers to what the organization does to manage </a:t>
            </a:r>
            <a:r>
              <a:rPr lang="en-GB" sz="2000" dirty="0" smtClean="0">
                <a:latin typeface="+mj-lt"/>
              </a:rPr>
              <a:t>its processes</a:t>
            </a:r>
            <a:r>
              <a:rPr lang="en-GB" sz="2000" dirty="0">
                <a:latin typeface="+mj-lt"/>
              </a:rPr>
              <a:t>. </a:t>
            </a:r>
            <a:endParaRPr lang="en-GB" sz="2000" dirty="0" smtClean="0">
              <a:latin typeface="+mj-lt"/>
            </a:endParaRPr>
          </a:p>
        </p:txBody>
      </p:sp>
      <p:sp>
        <p:nvSpPr>
          <p:cNvPr id="3" name="Rechthoek 2"/>
          <p:cNvSpPr/>
          <p:nvPr/>
        </p:nvSpPr>
        <p:spPr>
          <a:xfrm>
            <a:off x="455505" y="4788203"/>
            <a:ext cx="7313084" cy="1323439"/>
          </a:xfrm>
          <a:prstGeom prst="rect">
            <a:avLst/>
          </a:prstGeom>
        </p:spPr>
        <p:txBody>
          <a:bodyPr wrap="square">
            <a:spAutoFit/>
          </a:bodyPr>
          <a:lstStyle/>
          <a:p>
            <a:pPr lvl="0"/>
            <a:r>
              <a:rPr lang="en-GB" sz="2000" dirty="0" smtClean="0">
                <a:solidFill>
                  <a:srgbClr val="000000"/>
                </a:solidFill>
                <a:latin typeface="Calibri Light" panose="020F0302020204030204"/>
              </a:rPr>
              <a:t>Two </a:t>
            </a:r>
            <a:r>
              <a:rPr lang="en-GB" sz="2000" dirty="0">
                <a:solidFill>
                  <a:srgbClr val="000000"/>
                </a:solidFill>
                <a:latin typeface="Calibri Light" panose="020F0302020204030204"/>
              </a:rPr>
              <a:t>of the most widely known series of generic management system standards </a:t>
            </a:r>
            <a:r>
              <a:rPr lang="en-GB" sz="2000" dirty="0" smtClean="0">
                <a:solidFill>
                  <a:srgbClr val="000000"/>
                </a:solidFill>
                <a:latin typeface="Calibri Light" panose="020F0302020204030204"/>
              </a:rPr>
              <a:t>are: </a:t>
            </a:r>
            <a:endParaRPr lang="en-GB" sz="2000" dirty="0">
              <a:solidFill>
                <a:srgbClr val="000000"/>
              </a:solidFill>
              <a:latin typeface="Calibri Light" panose="020F0302020204030204"/>
            </a:endParaRPr>
          </a:p>
          <a:p>
            <a:pPr marL="742950" lvl="1" indent="-285750">
              <a:buFont typeface="Arial" panose="020B0604020202020204" pitchFamily="34" charset="0"/>
              <a:buChar char="•"/>
            </a:pPr>
            <a:r>
              <a:rPr lang="en-GB" sz="2000" dirty="0">
                <a:solidFill>
                  <a:srgbClr val="000000"/>
                </a:solidFill>
                <a:latin typeface="Calibri Light" panose="020F0302020204030204"/>
              </a:rPr>
              <a:t>the </a:t>
            </a:r>
            <a:r>
              <a:rPr lang="en-GB" sz="2000" b="1" dirty="0">
                <a:solidFill>
                  <a:srgbClr val="7030A0"/>
                </a:solidFill>
                <a:latin typeface="Calibri Light" panose="020F0302020204030204"/>
              </a:rPr>
              <a:t>ISO 9000 </a:t>
            </a:r>
            <a:r>
              <a:rPr lang="en-GB" sz="2000" dirty="0">
                <a:solidFill>
                  <a:srgbClr val="000000"/>
                </a:solidFill>
                <a:latin typeface="Calibri Light" panose="020F0302020204030204"/>
              </a:rPr>
              <a:t>series for </a:t>
            </a:r>
            <a:r>
              <a:rPr lang="en-GB" sz="2000" b="1" dirty="0">
                <a:solidFill>
                  <a:srgbClr val="7030A0"/>
                </a:solidFill>
                <a:latin typeface="Calibri Light" panose="020F0302020204030204"/>
              </a:rPr>
              <a:t>managing quality systems</a:t>
            </a:r>
            <a:r>
              <a:rPr lang="en-GB" sz="2000" dirty="0">
                <a:solidFill>
                  <a:srgbClr val="000000"/>
                </a:solidFill>
                <a:latin typeface="Calibri Light" panose="020F0302020204030204"/>
              </a:rPr>
              <a:t>, and </a:t>
            </a:r>
          </a:p>
          <a:p>
            <a:pPr marL="742950" lvl="1" indent="-285750">
              <a:buFont typeface="Arial" panose="020B0604020202020204" pitchFamily="34" charset="0"/>
              <a:buChar char="•"/>
            </a:pPr>
            <a:r>
              <a:rPr lang="en-GB" sz="2000" dirty="0">
                <a:solidFill>
                  <a:srgbClr val="000000"/>
                </a:solidFill>
                <a:latin typeface="Calibri Light" panose="020F0302020204030204"/>
              </a:rPr>
              <a:t>the </a:t>
            </a:r>
            <a:r>
              <a:rPr lang="en-GB" sz="2000" b="1" dirty="0">
                <a:solidFill>
                  <a:srgbClr val="7030A0"/>
                </a:solidFill>
                <a:latin typeface="Calibri Light" panose="020F0302020204030204"/>
              </a:rPr>
              <a:t>ISO 14000 </a:t>
            </a:r>
            <a:r>
              <a:rPr lang="en-GB" sz="2000" dirty="0">
                <a:solidFill>
                  <a:srgbClr val="000000"/>
                </a:solidFill>
                <a:latin typeface="Calibri Light" panose="020F0302020204030204"/>
              </a:rPr>
              <a:t>series for environmental management systems. </a:t>
            </a:r>
          </a:p>
        </p:txBody>
      </p:sp>
      <p:sp>
        <p:nvSpPr>
          <p:cNvPr id="9" name="Rechthoek 8"/>
          <p:cNvSpPr/>
          <p:nvPr/>
        </p:nvSpPr>
        <p:spPr>
          <a:xfrm>
            <a:off x="8339667" y="5376097"/>
            <a:ext cx="3539067" cy="707886"/>
          </a:xfrm>
          <a:prstGeom prst="rect">
            <a:avLst/>
          </a:prstGeom>
        </p:spPr>
        <p:txBody>
          <a:bodyPr wrap="square">
            <a:spAutoFit/>
          </a:bodyPr>
          <a:lstStyle/>
          <a:p>
            <a:pPr lvl="0" algn="ctr"/>
            <a:r>
              <a:rPr lang="en-GB" sz="2000" dirty="0" smtClean="0">
                <a:solidFill>
                  <a:srgbClr val="000000"/>
                </a:solidFill>
                <a:latin typeface="Calibri Light" panose="020F0302020204030204"/>
              </a:rPr>
              <a:t>More about </a:t>
            </a:r>
            <a:r>
              <a:rPr lang="en-GB" sz="2000" b="1" dirty="0" smtClean="0">
                <a:solidFill>
                  <a:srgbClr val="7030A0"/>
                </a:solidFill>
                <a:latin typeface="Calibri Light" panose="020F0302020204030204"/>
              </a:rPr>
              <a:t>ISO </a:t>
            </a:r>
            <a:r>
              <a:rPr lang="en-GB" sz="2000" b="1" dirty="0">
                <a:solidFill>
                  <a:srgbClr val="7030A0"/>
                </a:solidFill>
                <a:latin typeface="Calibri Light" panose="020F0302020204030204"/>
              </a:rPr>
              <a:t>9000 </a:t>
            </a:r>
            <a:r>
              <a:rPr lang="en-GB" sz="2000" dirty="0">
                <a:solidFill>
                  <a:srgbClr val="000000"/>
                </a:solidFill>
                <a:latin typeface="Calibri Light" panose="020F0302020204030204"/>
              </a:rPr>
              <a:t>series </a:t>
            </a:r>
            <a:endParaRPr lang="en-GB" sz="2000" dirty="0" smtClean="0">
              <a:solidFill>
                <a:srgbClr val="000000"/>
              </a:solidFill>
              <a:latin typeface="Calibri Light" panose="020F0302020204030204"/>
            </a:endParaRPr>
          </a:p>
          <a:p>
            <a:pPr lvl="0" algn="ctr"/>
            <a:r>
              <a:rPr lang="en-GB" sz="2000" dirty="0" smtClean="0">
                <a:solidFill>
                  <a:srgbClr val="000000"/>
                </a:solidFill>
                <a:latin typeface="Calibri Light" panose="020F0302020204030204"/>
              </a:rPr>
              <a:t>later in this course…..</a:t>
            </a:r>
            <a:endParaRPr lang="en-GB" sz="2000" dirty="0">
              <a:solidFill>
                <a:srgbClr val="000000"/>
              </a:solidFill>
              <a:latin typeface="Calibri Light" panose="020F0302020204030204"/>
            </a:endParaRPr>
          </a:p>
        </p:txBody>
      </p:sp>
      <p:sp>
        <p:nvSpPr>
          <p:cNvPr id="10" name="Rechthoek 9"/>
          <p:cNvSpPr/>
          <p:nvPr/>
        </p:nvSpPr>
        <p:spPr>
          <a:xfrm>
            <a:off x="476249" y="3111756"/>
            <a:ext cx="7863418" cy="1323439"/>
          </a:xfrm>
          <a:prstGeom prst="rect">
            <a:avLst/>
          </a:prstGeom>
        </p:spPr>
        <p:txBody>
          <a:bodyPr wrap="square">
            <a:spAutoFit/>
          </a:bodyPr>
          <a:lstStyle/>
          <a:p>
            <a:pPr lvl="0"/>
            <a:r>
              <a:rPr lang="en-GB" sz="2000" dirty="0" smtClean="0">
                <a:solidFill>
                  <a:srgbClr val="000000"/>
                </a:solidFill>
                <a:latin typeface="Calibri Light" panose="020F0302020204030204"/>
              </a:rPr>
              <a:t>With management standards standardize the methods of management, rather than the products (outcomes) of the company. This is based on the relation that if you have high quality management (if you are ‘</a:t>
            </a:r>
            <a:r>
              <a:rPr lang="en-GB" sz="2000" b="1" dirty="0" smtClean="0">
                <a:solidFill>
                  <a:srgbClr val="7030A0"/>
                </a:solidFill>
                <a:latin typeface="Calibri Light" panose="020F0302020204030204"/>
              </a:rPr>
              <a:t>a quality organization</a:t>
            </a:r>
            <a:r>
              <a:rPr lang="en-GB" sz="2000" dirty="0" smtClean="0">
                <a:solidFill>
                  <a:srgbClr val="000000"/>
                </a:solidFill>
                <a:latin typeface="Calibri Light" panose="020F0302020204030204"/>
              </a:rPr>
              <a:t>’), you will also have high quality products.</a:t>
            </a:r>
            <a:endParaRPr lang="en-GB" sz="2000" dirty="0">
              <a:solidFill>
                <a:srgbClr val="000000"/>
              </a:solidFill>
              <a:latin typeface="Calibri Light" panose="020F0302020204030204"/>
            </a:endParaRPr>
          </a:p>
        </p:txBody>
      </p:sp>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189187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07844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Result oriented Standards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in Management and Maintenance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hthoek 3"/>
          <p:cNvSpPr/>
          <p:nvPr/>
        </p:nvSpPr>
        <p:spPr>
          <a:xfrm>
            <a:off x="1595120" y="1466522"/>
            <a:ext cx="9157548" cy="1631216"/>
          </a:xfrm>
          <a:prstGeom prst="rect">
            <a:avLst/>
          </a:prstGeom>
        </p:spPr>
        <p:txBody>
          <a:bodyPr wrap="square">
            <a:spAutoFit/>
          </a:bodyPr>
          <a:lstStyle/>
          <a:p>
            <a:r>
              <a:rPr lang="en-GB" sz="2000" dirty="0" smtClean="0">
                <a:latin typeface="+mj-lt"/>
              </a:rPr>
              <a:t>Next to generic Management standards, you will also find reference to terms such as: </a:t>
            </a:r>
          </a:p>
          <a:p>
            <a:pPr marL="800100" lvl="1" indent="-342900">
              <a:buFont typeface="Arial" panose="020B0604020202020204" pitchFamily="34" charset="0"/>
              <a:buChar char="•"/>
            </a:pPr>
            <a:r>
              <a:rPr lang="en-GB" sz="2000" b="1" dirty="0" smtClean="0">
                <a:solidFill>
                  <a:srgbClr val="7030A0"/>
                </a:solidFill>
                <a:latin typeface="+mj-lt"/>
              </a:rPr>
              <a:t>outcome-oriented </a:t>
            </a:r>
            <a:r>
              <a:rPr lang="en-GB" sz="2000" b="1" dirty="0">
                <a:solidFill>
                  <a:srgbClr val="7030A0"/>
                </a:solidFill>
                <a:latin typeface="+mj-lt"/>
              </a:rPr>
              <a:t>standards</a:t>
            </a:r>
            <a:r>
              <a:rPr lang="en-GB" sz="2000" dirty="0">
                <a:latin typeface="+mj-lt"/>
              </a:rPr>
              <a:t>, </a:t>
            </a:r>
            <a:endParaRPr lang="en-GB" sz="2000" dirty="0" smtClean="0">
              <a:latin typeface="+mj-lt"/>
            </a:endParaRPr>
          </a:p>
          <a:p>
            <a:pPr marL="800100" lvl="1" indent="-342900">
              <a:buFont typeface="Arial" panose="020B0604020202020204" pitchFamily="34" charset="0"/>
              <a:buChar char="•"/>
            </a:pPr>
            <a:r>
              <a:rPr lang="en-GB" sz="2000" b="1" dirty="0" smtClean="0">
                <a:solidFill>
                  <a:srgbClr val="7030A0"/>
                </a:solidFill>
                <a:latin typeface="+mj-lt"/>
              </a:rPr>
              <a:t>objectives </a:t>
            </a:r>
            <a:r>
              <a:rPr lang="en-GB" sz="2000" b="1" dirty="0">
                <a:solidFill>
                  <a:srgbClr val="7030A0"/>
                </a:solidFill>
                <a:latin typeface="+mj-lt"/>
              </a:rPr>
              <a:t>standards</a:t>
            </a:r>
            <a:r>
              <a:rPr lang="en-GB" sz="2000" dirty="0">
                <a:latin typeface="+mj-lt"/>
              </a:rPr>
              <a:t>, </a:t>
            </a:r>
            <a:endParaRPr lang="en-GB" sz="2000" dirty="0" smtClean="0">
              <a:latin typeface="+mj-lt"/>
            </a:endParaRPr>
          </a:p>
          <a:p>
            <a:pPr marL="800100" lvl="1" indent="-342900">
              <a:buFont typeface="Arial" panose="020B0604020202020204" pitchFamily="34" charset="0"/>
              <a:buChar char="•"/>
            </a:pPr>
            <a:r>
              <a:rPr lang="en-GB" sz="2000" b="1" dirty="0" smtClean="0">
                <a:solidFill>
                  <a:srgbClr val="7030A0"/>
                </a:solidFill>
                <a:latin typeface="+mj-lt"/>
              </a:rPr>
              <a:t>result-oriented </a:t>
            </a:r>
            <a:r>
              <a:rPr lang="en-GB" sz="2000" b="1" dirty="0">
                <a:solidFill>
                  <a:srgbClr val="7030A0"/>
                </a:solidFill>
                <a:latin typeface="+mj-lt"/>
              </a:rPr>
              <a:t>standards </a:t>
            </a:r>
            <a:endParaRPr lang="en-GB" sz="2000" b="1" dirty="0" smtClean="0">
              <a:solidFill>
                <a:srgbClr val="7030A0"/>
              </a:solidFill>
              <a:latin typeface="+mj-lt"/>
            </a:endParaRPr>
          </a:p>
          <a:p>
            <a:r>
              <a:rPr lang="en-GB" sz="2000" dirty="0" smtClean="0">
                <a:latin typeface="+mj-lt"/>
              </a:rPr>
              <a:t>all with roughly the same meaning/intention. </a:t>
            </a:r>
          </a:p>
        </p:txBody>
      </p:sp>
      <p:sp>
        <p:nvSpPr>
          <p:cNvPr id="3" name="Rechthoek 2"/>
          <p:cNvSpPr/>
          <p:nvPr/>
        </p:nvSpPr>
        <p:spPr>
          <a:xfrm>
            <a:off x="342898" y="3615005"/>
            <a:ext cx="11273369" cy="707886"/>
          </a:xfrm>
          <a:prstGeom prst="rect">
            <a:avLst/>
          </a:prstGeom>
        </p:spPr>
        <p:txBody>
          <a:bodyPr wrap="square">
            <a:spAutoFit/>
          </a:bodyPr>
          <a:lstStyle/>
          <a:p>
            <a:pPr lvl="0" algn="ctr"/>
            <a:r>
              <a:rPr lang="en-GB" sz="2000" dirty="0">
                <a:latin typeface="+mj-lt"/>
              </a:rPr>
              <a:t>These terms indicate that the standards specify </a:t>
            </a:r>
            <a:r>
              <a:rPr lang="en-GB" sz="2000" b="1" dirty="0">
                <a:solidFill>
                  <a:srgbClr val="7030A0"/>
                </a:solidFill>
                <a:latin typeface="+mj-lt"/>
              </a:rPr>
              <a:t>the objectives (ends) </a:t>
            </a:r>
            <a:r>
              <a:rPr lang="en-GB" sz="2000" dirty="0">
                <a:latin typeface="+mj-lt"/>
              </a:rPr>
              <a:t>to be achieved </a:t>
            </a:r>
            <a:endParaRPr lang="en-GB" sz="2000" dirty="0" smtClean="0">
              <a:latin typeface="+mj-lt"/>
            </a:endParaRPr>
          </a:p>
          <a:p>
            <a:pPr lvl="0" algn="ctr"/>
            <a:r>
              <a:rPr lang="en-GB" sz="2000" dirty="0" smtClean="0">
                <a:latin typeface="+mj-lt"/>
              </a:rPr>
              <a:t>while </a:t>
            </a:r>
            <a:r>
              <a:rPr lang="en-GB" sz="2000" dirty="0">
                <a:latin typeface="+mj-lt"/>
              </a:rPr>
              <a:t>leaving the </a:t>
            </a:r>
            <a:r>
              <a:rPr lang="en-GB" sz="2000" b="1" dirty="0">
                <a:solidFill>
                  <a:srgbClr val="7030A0"/>
                </a:solidFill>
                <a:latin typeface="+mj-lt"/>
              </a:rPr>
              <a:t>methods (means) </a:t>
            </a:r>
            <a:r>
              <a:rPr lang="en-GB" sz="2000" dirty="0">
                <a:latin typeface="+mj-lt"/>
              </a:rPr>
              <a:t>to the implementers. </a:t>
            </a:r>
            <a:endParaRPr lang="en-US" sz="2000" dirty="0">
              <a:latin typeface="+mj-lt"/>
            </a:endParaRPr>
          </a:p>
        </p:txBody>
      </p:sp>
      <p:sp>
        <p:nvSpPr>
          <p:cNvPr id="5" name="Rechthoek 4"/>
          <p:cNvSpPr/>
          <p:nvPr/>
        </p:nvSpPr>
        <p:spPr>
          <a:xfrm>
            <a:off x="4908470" y="5627394"/>
            <a:ext cx="6493934" cy="400110"/>
          </a:xfrm>
          <a:prstGeom prst="rect">
            <a:avLst/>
          </a:prstGeom>
          <a:solidFill>
            <a:schemeClr val="bg2"/>
          </a:solidFill>
          <a:ln>
            <a:solidFill>
              <a:srgbClr val="7030A0"/>
            </a:solidFill>
          </a:ln>
        </p:spPr>
        <p:txBody>
          <a:bodyPr wrap="square">
            <a:spAutoFit/>
          </a:bodyPr>
          <a:lstStyle/>
          <a:p>
            <a:pPr lvl="0"/>
            <a:r>
              <a:rPr lang="en-GB" sz="2000" dirty="0">
                <a:solidFill>
                  <a:srgbClr val="000000"/>
                </a:solidFill>
                <a:latin typeface="+mj-lt"/>
              </a:rPr>
              <a:t>This can minimize possible</a:t>
            </a:r>
            <a:r>
              <a:rPr lang="en-GB" sz="2000" b="1" i="1" dirty="0">
                <a:solidFill>
                  <a:srgbClr val="7030A0"/>
                </a:solidFill>
                <a:latin typeface="+mj-lt"/>
              </a:rPr>
              <a:t> constrictive </a:t>
            </a:r>
            <a:r>
              <a:rPr lang="en-GB" sz="2000" dirty="0">
                <a:solidFill>
                  <a:srgbClr val="000000"/>
                </a:solidFill>
                <a:latin typeface="+mj-lt"/>
              </a:rPr>
              <a:t>effects of standards.</a:t>
            </a:r>
            <a:endParaRPr lang="en-US" sz="2000" dirty="0">
              <a:solidFill>
                <a:srgbClr val="000000"/>
              </a:solidFill>
              <a:latin typeface="+mj-lt"/>
            </a:endParaRPr>
          </a:p>
        </p:txBody>
      </p:sp>
      <p:sp>
        <p:nvSpPr>
          <p:cNvPr id="9" name="Rechthoek 8"/>
          <p:cNvSpPr/>
          <p:nvPr/>
        </p:nvSpPr>
        <p:spPr>
          <a:xfrm>
            <a:off x="1843021" y="4440048"/>
            <a:ext cx="8494103" cy="400110"/>
          </a:xfrm>
          <a:prstGeom prst="rect">
            <a:avLst/>
          </a:prstGeom>
        </p:spPr>
        <p:txBody>
          <a:bodyPr wrap="square">
            <a:spAutoFit/>
          </a:bodyPr>
          <a:lstStyle/>
          <a:p>
            <a:pPr lvl="0" algn="ctr"/>
            <a:r>
              <a:rPr lang="en-GB" sz="2000" dirty="0" smtClean="0">
                <a:latin typeface="+mj-lt"/>
              </a:rPr>
              <a:t>In other words: standards on what you will achieve, not how you will achieve it…..</a:t>
            </a:r>
            <a:endParaRPr lang="en-US" sz="2000" dirty="0">
              <a:latin typeface="+mj-lt"/>
            </a:endParaRPr>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248728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0784417"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Examples of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Standards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in Management and Maintenance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hthoek 6"/>
          <p:cNvSpPr/>
          <p:nvPr/>
        </p:nvSpPr>
        <p:spPr>
          <a:xfrm>
            <a:off x="476249" y="1739248"/>
            <a:ext cx="3420534" cy="1323439"/>
          </a:xfrm>
          <a:prstGeom prst="rect">
            <a:avLst/>
          </a:prstGeom>
        </p:spPr>
        <p:txBody>
          <a:bodyPr wrap="square">
            <a:spAutoFit/>
          </a:bodyPr>
          <a:lstStyle/>
          <a:p>
            <a:pPr lvl="0"/>
            <a:r>
              <a:rPr lang="en-GB" sz="2000" b="1" dirty="0">
                <a:solidFill>
                  <a:srgbClr val="7030A0"/>
                </a:solidFill>
                <a:latin typeface="+mj-lt"/>
              </a:rPr>
              <a:t>ISO13485</a:t>
            </a:r>
            <a:r>
              <a:rPr lang="en-GB" sz="2000" dirty="0">
                <a:solidFill>
                  <a:srgbClr val="000000"/>
                </a:solidFill>
                <a:latin typeface="+mj-lt"/>
              </a:rPr>
              <a:t> and </a:t>
            </a:r>
            <a:r>
              <a:rPr lang="en-GB" sz="2000" b="1" dirty="0">
                <a:solidFill>
                  <a:srgbClr val="7030A0"/>
                </a:solidFill>
                <a:latin typeface="+mj-lt"/>
              </a:rPr>
              <a:t>ISO13488</a:t>
            </a:r>
            <a:r>
              <a:rPr lang="en-GB" sz="2000" dirty="0">
                <a:solidFill>
                  <a:srgbClr val="000000"/>
                </a:solidFill>
                <a:latin typeface="+mj-lt"/>
              </a:rPr>
              <a:t> are specific ISO quality systems standards for </a:t>
            </a:r>
            <a:r>
              <a:rPr lang="en-GB" sz="2000" b="1" dirty="0">
                <a:solidFill>
                  <a:srgbClr val="7030A0"/>
                </a:solidFill>
                <a:latin typeface="+mj-lt"/>
              </a:rPr>
              <a:t>medical device manufacturing</a:t>
            </a:r>
            <a:r>
              <a:rPr lang="en-GB" sz="2000" dirty="0">
                <a:solidFill>
                  <a:srgbClr val="000000"/>
                </a:solidFill>
                <a:latin typeface="+mj-lt"/>
              </a:rPr>
              <a:t>.</a:t>
            </a:r>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36307" y="1577388"/>
            <a:ext cx="7252898" cy="3814168"/>
          </a:xfrm>
          <a:prstGeom prst="rect">
            <a:avLst/>
          </a:prstGeom>
        </p:spPr>
      </p:pic>
      <p:cxnSp>
        <p:nvCxnSpPr>
          <p:cNvPr id="5" name="Rechte verbindingslijn met pijl 4"/>
          <p:cNvCxnSpPr/>
          <p:nvPr/>
        </p:nvCxnSpPr>
        <p:spPr>
          <a:xfrm>
            <a:off x="3636778" y="2667429"/>
            <a:ext cx="243636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5" name="Rechthoek 14"/>
          <p:cNvSpPr/>
          <p:nvPr/>
        </p:nvSpPr>
        <p:spPr>
          <a:xfrm>
            <a:off x="4908470" y="5708686"/>
            <a:ext cx="6493934" cy="400110"/>
          </a:xfrm>
          <a:prstGeom prst="rect">
            <a:avLst/>
          </a:prstGeom>
          <a:solidFill>
            <a:schemeClr val="bg2"/>
          </a:solidFill>
          <a:ln>
            <a:solidFill>
              <a:srgbClr val="7030A0"/>
            </a:solidFill>
          </a:ln>
        </p:spPr>
        <p:txBody>
          <a:bodyPr wrap="square">
            <a:spAutoFit/>
          </a:bodyPr>
          <a:lstStyle/>
          <a:p>
            <a:pPr lvl="0"/>
            <a:r>
              <a:rPr lang="en-GB" sz="2000" dirty="0" smtClean="0">
                <a:solidFill>
                  <a:srgbClr val="000000"/>
                </a:solidFill>
                <a:latin typeface="+mj-lt"/>
              </a:rPr>
              <a:t>with international ‘harmonization’, differences can be reduced</a:t>
            </a:r>
            <a:endParaRPr lang="en-US" sz="2000" dirty="0">
              <a:solidFill>
                <a:srgbClr val="000000"/>
              </a:solidFill>
              <a:latin typeface="+mj-lt"/>
            </a:endParaRPr>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370927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467704"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Examples of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Standards (continued)</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hthoek 2"/>
          <p:cNvSpPr/>
          <p:nvPr/>
        </p:nvSpPr>
        <p:spPr>
          <a:xfrm>
            <a:off x="539671" y="4512756"/>
            <a:ext cx="10862733" cy="707886"/>
          </a:xfrm>
          <a:prstGeom prst="rect">
            <a:avLst/>
          </a:prstGeom>
        </p:spPr>
        <p:txBody>
          <a:bodyPr wrap="square">
            <a:spAutoFit/>
          </a:bodyPr>
          <a:lstStyle/>
          <a:p>
            <a:r>
              <a:rPr lang="en-GB" sz="2000" b="1" dirty="0" smtClean="0">
                <a:solidFill>
                  <a:srgbClr val="7030A0"/>
                </a:solidFill>
                <a:latin typeface="+mj-lt"/>
              </a:rPr>
              <a:t>IEC </a:t>
            </a:r>
            <a:r>
              <a:rPr lang="en-GB" sz="2000" b="1" dirty="0">
                <a:solidFill>
                  <a:srgbClr val="7030A0"/>
                </a:solidFill>
                <a:latin typeface="+mj-lt"/>
              </a:rPr>
              <a:t>60601-1</a:t>
            </a:r>
            <a:r>
              <a:rPr lang="en-GB" sz="2000" dirty="0">
                <a:latin typeface="+mj-lt"/>
              </a:rPr>
              <a:t>, for </a:t>
            </a:r>
            <a:r>
              <a:rPr lang="en-GB" sz="2000" b="1" dirty="0">
                <a:solidFill>
                  <a:srgbClr val="7030A0"/>
                </a:solidFill>
                <a:latin typeface="+mj-lt"/>
              </a:rPr>
              <a:t>electrical </a:t>
            </a:r>
            <a:r>
              <a:rPr lang="en-GB" sz="2000" b="1" dirty="0" smtClean="0">
                <a:solidFill>
                  <a:srgbClr val="7030A0"/>
                </a:solidFill>
                <a:latin typeface="+mj-lt"/>
              </a:rPr>
              <a:t>medical devices</a:t>
            </a:r>
            <a:r>
              <a:rPr lang="en-GB" sz="2000" dirty="0" smtClean="0">
                <a:latin typeface="+mj-lt"/>
              </a:rPr>
              <a:t>, both mains-powered and battery powered. See separate lecture on this standard, later in this series of lectures)</a:t>
            </a:r>
          </a:p>
        </p:txBody>
      </p:sp>
      <p:sp>
        <p:nvSpPr>
          <p:cNvPr id="2" name="Rechthoek 1"/>
          <p:cNvSpPr/>
          <p:nvPr/>
        </p:nvSpPr>
        <p:spPr>
          <a:xfrm>
            <a:off x="467704" y="1612772"/>
            <a:ext cx="10544007" cy="1015663"/>
          </a:xfrm>
          <a:prstGeom prst="rect">
            <a:avLst/>
          </a:prstGeom>
        </p:spPr>
        <p:txBody>
          <a:bodyPr wrap="square">
            <a:spAutoFit/>
          </a:bodyPr>
          <a:lstStyle/>
          <a:p>
            <a:pPr lvl="0"/>
            <a:r>
              <a:rPr lang="en-GB" sz="2000" b="1" dirty="0">
                <a:solidFill>
                  <a:srgbClr val="7030A0"/>
                </a:solidFill>
                <a:latin typeface="Calibri Light" panose="020F0302020204030204"/>
              </a:rPr>
              <a:t>ISO 1348</a:t>
            </a:r>
            <a:r>
              <a:rPr lang="en-GB" sz="2000" dirty="0">
                <a:solidFill>
                  <a:srgbClr val="7030A0"/>
                </a:solidFill>
                <a:latin typeface="Calibri Light" panose="020F0302020204030204"/>
              </a:rPr>
              <a:t>5</a:t>
            </a:r>
            <a:r>
              <a:rPr lang="en-GB" sz="2000" b="1" dirty="0">
                <a:solidFill>
                  <a:srgbClr val="7030A0"/>
                </a:solidFill>
                <a:latin typeface="Calibri Light" panose="020F0302020204030204"/>
              </a:rPr>
              <a:t>:2003</a:t>
            </a:r>
            <a:r>
              <a:rPr lang="en-GB" sz="2000" b="1" dirty="0">
                <a:solidFill>
                  <a:srgbClr val="000000"/>
                </a:solidFill>
                <a:latin typeface="Calibri Light" panose="020F0302020204030204"/>
              </a:rPr>
              <a:t> </a:t>
            </a:r>
            <a:r>
              <a:rPr lang="en-GB" sz="2000" dirty="0">
                <a:solidFill>
                  <a:srgbClr val="000000"/>
                </a:solidFill>
                <a:latin typeface="Calibri Light" panose="020F0302020204030204"/>
              </a:rPr>
              <a:t>is applicable to </a:t>
            </a:r>
            <a:r>
              <a:rPr lang="en-GB" sz="2000" b="1" dirty="0">
                <a:solidFill>
                  <a:srgbClr val="7030A0"/>
                </a:solidFill>
                <a:latin typeface="Calibri Light" panose="020F0302020204030204"/>
              </a:rPr>
              <a:t>all providers and manufacturers of medical devices, components, contract services and distributors of medical devices</a:t>
            </a:r>
            <a:r>
              <a:rPr lang="en-GB" sz="2000" dirty="0">
                <a:solidFill>
                  <a:srgbClr val="000000"/>
                </a:solidFill>
                <a:latin typeface="Calibri Light" panose="020F0302020204030204"/>
              </a:rPr>
              <a:t>. The standard is the basis for regulatory compliance in local markets, and most export markets. </a:t>
            </a:r>
          </a:p>
        </p:txBody>
      </p:sp>
      <p:sp>
        <p:nvSpPr>
          <p:cNvPr id="4" name="Rechthoek 3"/>
          <p:cNvSpPr/>
          <p:nvPr/>
        </p:nvSpPr>
        <p:spPr>
          <a:xfrm>
            <a:off x="467704" y="2943095"/>
            <a:ext cx="8664102" cy="1323439"/>
          </a:xfrm>
          <a:prstGeom prst="rect">
            <a:avLst/>
          </a:prstGeom>
        </p:spPr>
        <p:txBody>
          <a:bodyPr wrap="square">
            <a:spAutoFit/>
          </a:bodyPr>
          <a:lstStyle/>
          <a:p>
            <a:pPr lvl="0"/>
            <a:r>
              <a:rPr lang="en-GB" sz="2000" b="1" dirty="0" smtClean="0">
                <a:solidFill>
                  <a:srgbClr val="7030A0"/>
                </a:solidFill>
                <a:latin typeface="Calibri Light" panose="020F0302020204030204"/>
              </a:rPr>
              <a:t>ISO </a:t>
            </a:r>
            <a:r>
              <a:rPr lang="en-GB" sz="2000" b="1" dirty="0">
                <a:solidFill>
                  <a:srgbClr val="7030A0"/>
                </a:solidFill>
                <a:latin typeface="Calibri Light" panose="020F0302020204030204"/>
              </a:rPr>
              <a:t>9001:2008 </a:t>
            </a:r>
            <a:r>
              <a:rPr lang="en-GB" sz="2000" dirty="0" smtClean="0">
                <a:solidFill>
                  <a:srgbClr val="000000"/>
                </a:solidFill>
                <a:latin typeface="Calibri Light" panose="020F0302020204030204"/>
              </a:rPr>
              <a:t>signifies </a:t>
            </a:r>
            <a:r>
              <a:rPr lang="en-GB" sz="2000" dirty="0">
                <a:solidFill>
                  <a:srgbClr val="000000"/>
                </a:solidFill>
                <a:latin typeface="Calibri Light" panose="020F0302020204030204"/>
              </a:rPr>
              <a:t>that a company engages in the </a:t>
            </a:r>
            <a:r>
              <a:rPr lang="en-GB" sz="2000" b="1" dirty="0">
                <a:solidFill>
                  <a:srgbClr val="7030A0"/>
                </a:solidFill>
                <a:latin typeface="Calibri Light" panose="020F0302020204030204"/>
              </a:rPr>
              <a:t>creation of new products</a:t>
            </a:r>
            <a:r>
              <a:rPr lang="en-GB" sz="2000" dirty="0">
                <a:solidFill>
                  <a:srgbClr val="000000"/>
                </a:solidFill>
                <a:latin typeface="Calibri Light" panose="020F0302020204030204"/>
              </a:rPr>
              <a:t>. It requires that the development of manufactured products have an approval process and a set of rigorous quality standards and development records before the product is distributed. </a:t>
            </a:r>
          </a:p>
        </p:txBody>
      </p:sp>
      <p:sp>
        <p:nvSpPr>
          <p:cNvPr id="5" name="Rechthoek 4"/>
          <p:cNvSpPr/>
          <p:nvPr/>
        </p:nvSpPr>
        <p:spPr>
          <a:xfrm>
            <a:off x="539671" y="5431777"/>
            <a:ext cx="3929614" cy="400110"/>
          </a:xfrm>
          <a:prstGeom prst="rect">
            <a:avLst/>
          </a:prstGeom>
        </p:spPr>
        <p:txBody>
          <a:bodyPr wrap="square">
            <a:spAutoFit/>
          </a:bodyPr>
          <a:lstStyle/>
          <a:p>
            <a:pPr lvl="0"/>
            <a:r>
              <a:rPr lang="en-GB" sz="2000" b="1" dirty="0">
                <a:solidFill>
                  <a:srgbClr val="7030A0"/>
                </a:solidFill>
                <a:latin typeface="Calibri Light" panose="020F0302020204030204"/>
              </a:rPr>
              <a:t>IEC 62304 </a:t>
            </a:r>
            <a:r>
              <a:rPr lang="en-GB" sz="2000" dirty="0">
                <a:solidFill>
                  <a:srgbClr val="000000"/>
                </a:solidFill>
                <a:latin typeface="Calibri Light" panose="020F0302020204030204"/>
              </a:rPr>
              <a:t>for </a:t>
            </a:r>
            <a:r>
              <a:rPr lang="en-GB" sz="2000" b="1" dirty="0">
                <a:solidFill>
                  <a:srgbClr val="7030A0"/>
                </a:solidFill>
                <a:latin typeface="Calibri Light" panose="020F0302020204030204"/>
              </a:rPr>
              <a:t>medical software</a:t>
            </a:r>
            <a:r>
              <a:rPr lang="en-GB" sz="2000" dirty="0">
                <a:solidFill>
                  <a:srgbClr val="000000"/>
                </a:solidFill>
                <a:latin typeface="Calibri Light" panose="020F0302020204030204"/>
              </a:rPr>
              <a:t>. </a:t>
            </a:r>
            <a:endParaRPr lang="en-US" sz="2000" dirty="0">
              <a:solidFill>
                <a:srgbClr val="000000"/>
              </a:solidFill>
              <a:latin typeface="Calibri Light" panose="020F0302020204030204"/>
            </a:endParaRPr>
          </a:p>
        </p:txBody>
      </p:sp>
      <p:sp>
        <p:nvSpPr>
          <p:cNvPr id="12" name="Titel 1"/>
          <p:cNvSpPr txBox="1">
            <a:spLocks/>
          </p:cNvSpPr>
          <p:nvPr/>
        </p:nvSpPr>
        <p:spPr>
          <a:xfrm>
            <a:off x="7789333" y="6443133"/>
            <a:ext cx="4390813"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in Management and Maintenance</a:t>
            </a:r>
            <a:endParaRPr lang="en-GB" sz="2000" dirty="0"/>
          </a:p>
        </p:txBody>
      </p:sp>
      <p:sp>
        <p:nvSpPr>
          <p:cNvPr id="13" name="Tekstvak 12"/>
          <p:cNvSpPr txBox="1"/>
          <p:nvPr/>
        </p:nvSpPr>
        <p:spPr>
          <a:xfrm>
            <a:off x="187504" y="66104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772094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88878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Conformity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assessment with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Standards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hoek 3"/>
          <p:cNvSpPr/>
          <p:nvPr/>
        </p:nvSpPr>
        <p:spPr>
          <a:xfrm>
            <a:off x="577547" y="1422794"/>
            <a:ext cx="11025051" cy="3801041"/>
          </a:xfrm>
          <a:prstGeom prst="rect">
            <a:avLst/>
          </a:prstGeom>
        </p:spPr>
        <p:txBody>
          <a:bodyPr wrap="square">
            <a:spAutoFit/>
          </a:bodyPr>
          <a:lstStyle/>
          <a:p>
            <a:r>
              <a:rPr lang="en-GB" dirty="0" smtClean="0">
                <a:latin typeface="+mj-lt"/>
              </a:rPr>
              <a:t>There </a:t>
            </a:r>
            <a:r>
              <a:rPr lang="en-GB" dirty="0">
                <a:latin typeface="+mj-lt"/>
              </a:rPr>
              <a:t>are four common industrial methods for assessing conformity to a standard</a:t>
            </a:r>
            <a:r>
              <a:rPr lang="en-GB" dirty="0" smtClean="0">
                <a:latin typeface="+mj-lt"/>
              </a:rPr>
              <a:t>.</a:t>
            </a:r>
          </a:p>
          <a:p>
            <a:endParaRPr lang="en-GB" sz="1000" dirty="0">
              <a:latin typeface="+mj-lt"/>
            </a:endParaRPr>
          </a:p>
          <a:p>
            <a:pPr marL="271463" lvl="1">
              <a:spcAft>
                <a:spcPts val="600"/>
              </a:spcAft>
            </a:pPr>
            <a:r>
              <a:rPr lang="en-GB" dirty="0">
                <a:latin typeface="+mj-lt"/>
              </a:rPr>
              <a:t>1. A </a:t>
            </a:r>
            <a:r>
              <a:rPr lang="en-GB" b="1" dirty="0">
                <a:solidFill>
                  <a:srgbClr val="7030A0"/>
                </a:solidFill>
                <a:latin typeface="+mj-lt"/>
              </a:rPr>
              <a:t>product</a:t>
            </a:r>
            <a:r>
              <a:rPr lang="en-GB" dirty="0">
                <a:latin typeface="+mj-lt"/>
              </a:rPr>
              <a:t>’s conformity to standards is commonly assessed by </a:t>
            </a:r>
            <a:r>
              <a:rPr lang="en-GB" b="1" dirty="0">
                <a:solidFill>
                  <a:srgbClr val="7030A0"/>
                </a:solidFill>
                <a:latin typeface="+mj-lt"/>
              </a:rPr>
              <a:t>direct testing</a:t>
            </a:r>
            <a:r>
              <a:rPr lang="en-GB" dirty="0">
                <a:latin typeface="+mj-lt"/>
              </a:rPr>
              <a:t>.</a:t>
            </a:r>
          </a:p>
          <a:p>
            <a:pPr marL="271463" lvl="1">
              <a:spcAft>
                <a:spcPts val="600"/>
              </a:spcAft>
            </a:pPr>
            <a:r>
              <a:rPr lang="en-GB" dirty="0">
                <a:latin typeface="+mj-lt"/>
              </a:rPr>
              <a:t>2. A </a:t>
            </a:r>
            <a:r>
              <a:rPr lang="en-GB" b="1" dirty="0">
                <a:solidFill>
                  <a:srgbClr val="7030A0"/>
                </a:solidFill>
                <a:latin typeface="+mj-lt"/>
              </a:rPr>
              <a:t>process</a:t>
            </a:r>
            <a:r>
              <a:rPr lang="en-GB" dirty="0">
                <a:latin typeface="+mj-lt"/>
              </a:rPr>
              <a:t> can be assessed by </a:t>
            </a:r>
            <a:r>
              <a:rPr lang="en-GB" b="1" dirty="0">
                <a:solidFill>
                  <a:srgbClr val="7030A0"/>
                </a:solidFill>
                <a:latin typeface="+mj-lt"/>
              </a:rPr>
              <a:t>audit</a:t>
            </a:r>
            <a:r>
              <a:rPr lang="en-GB" dirty="0">
                <a:latin typeface="+mj-lt"/>
              </a:rPr>
              <a:t>. Certification organizations or regulatory </a:t>
            </a:r>
            <a:r>
              <a:rPr lang="en-GB" dirty="0" smtClean="0">
                <a:latin typeface="+mj-lt"/>
              </a:rPr>
              <a:t>authorities attest </a:t>
            </a:r>
            <a:r>
              <a:rPr lang="en-GB" dirty="0">
                <a:latin typeface="+mj-lt"/>
              </a:rPr>
              <a:t>that products or processes conform to a standard by authorizing the display of their certification mark.</a:t>
            </a:r>
          </a:p>
          <a:p>
            <a:pPr marL="271463" lvl="1">
              <a:spcAft>
                <a:spcPts val="600"/>
              </a:spcAft>
            </a:pPr>
            <a:r>
              <a:rPr lang="en-GB" dirty="0">
                <a:latin typeface="+mj-lt"/>
              </a:rPr>
              <a:t>3. The conformity to management standard by an organization is known as </a:t>
            </a:r>
            <a:r>
              <a:rPr lang="en-GB" b="1" dirty="0" smtClean="0">
                <a:solidFill>
                  <a:srgbClr val="7030A0"/>
                </a:solidFill>
                <a:latin typeface="+mj-lt"/>
              </a:rPr>
              <a:t>management systems registration</a:t>
            </a:r>
            <a:r>
              <a:rPr lang="en-GB" dirty="0" smtClean="0">
                <a:latin typeface="+mj-lt"/>
              </a:rPr>
              <a:t>. Formally established </a:t>
            </a:r>
            <a:r>
              <a:rPr lang="en-GB" b="1" dirty="0">
                <a:solidFill>
                  <a:srgbClr val="7030A0"/>
                </a:solidFill>
                <a:latin typeface="+mj-lt"/>
              </a:rPr>
              <a:t>audit procedures </a:t>
            </a:r>
            <a:r>
              <a:rPr lang="en-GB" dirty="0">
                <a:latin typeface="+mj-lt"/>
              </a:rPr>
              <a:t>are followed by certified auditors who are supported </a:t>
            </a:r>
            <a:r>
              <a:rPr lang="en-GB" dirty="0" smtClean="0">
                <a:latin typeface="+mj-lt"/>
              </a:rPr>
              <a:t>by technical </a:t>
            </a:r>
            <a:r>
              <a:rPr lang="en-GB" dirty="0">
                <a:latin typeface="+mj-lt"/>
              </a:rPr>
              <a:t>experts of the domain under audit. Management System </a:t>
            </a:r>
            <a:r>
              <a:rPr lang="en-GB" b="1" dirty="0">
                <a:solidFill>
                  <a:srgbClr val="7030A0"/>
                </a:solidFill>
                <a:latin typeface="+mj-lt"/>
              </a:rPr>
              <a:t>Registration </a:t>
            </a:r>
            <a:r>
              <a:rPr lang="en-GB" b="1" dirty="0" smtClean="0">
                <a:solidFill>
                  <a:srgbClr val="7030A0"/>
                </a:solidFill>
                <a:latin typeface="+mj-lt"/>
              </a:rPr>
              <a:t>bodies </a:t>
            </a:r>
            <a:r>
              <a:rPr lang="en-GB" dirty="0" smtClean="0">
                <a:latin typeface="+mj-lt"/>
              </a:rPr>
              <a:t>(</a:t>
            </a:r>
            <a:r>
              <a:rPr lang="en-GB" dirty="0">
                <a:latin typeface="+mj-lt"/>
              </a:rPr>
              <a:t>Registrars) issue registration certificates to companies that meet a management </a:t>
            </a:r>
            <a:r>
              <a:rPr lang="en-GB" dirty="0" smtClean="0">
                <a:latin typeface="+mj-lt"/>
              </a:rPr>
              <a:t>standard such </a:t>
            </a:r>
            <a:r>
              <a:rPr lang="en-GB" dirty="0">
                <a:latin typeface="+mj-lt"/>
              </a:rPr>
              <a:t>as ISO9000, or to medical device manufacturers that meet the </a:t>
            </a:r>
            <a:r>
              <a:rPr lang="en-GB" dirty="0" smtClean="0">
                <a:latin typeface="+mj-lt"/>
              </a:rPr>
              <a:t>ISO13485/ISO9001 standards</a:t>
            </a:r>
            <a:r>
              <a:rPr lang="en-GB" dirty="0">
                <a:latin typeface="+mj-lt"/>
              </a:rPr>
              <a:t>.</a:t>
            </a:r>
          </a:p>
          <a:p>
            <a:pPr marL="271463" lvl="1">
              <a:spcAft>
                <a:spcPts val="600"/>
              </a:spcAft>
            </a:pPr>
            <a:r>
              <a:rPr lang="en-GB" dirty="0" smtClean="0">
                <a:latin typeface="+mj-lt"/>
              </a:rPr>
              <a:t>4</a:t>
            </a:r>
            <a:r>
              <a:rPr lang="en-GB" dirty="0">
                <a:latin typeface="+mj-lt"/>
              </a:rPr>
              <a:t>. </a:t>
            </a:r>
            <a:r>
              <a:rPr lang="en-GB" b="1" dirty="0">
                <a:solidFill>
                  <a:srgbClr val="7030A0"/>
                </a:solidFill>
                <a:latin typeface="+mj-lt"/>
              </a:rPr>
              <a:t>Accreditation</a:t>
            </a:r>
            <a:r>
              <a:rPr lang="en-GB" dirty="0">
                <a:latin typeface="+mj-lt"/>
              </a:rPr>
              <a:t> is used by an authoritative body to give formal recognition that </a:t>
            </a:r>
            <a:r>
              <a:rPr lang="en-GB" dirty="0" smtClean="0">
                <a:latin typeface="+mj-lt"/>
              </a:rPr>
              <a:t>an organization </a:t>
            </a:r>
            <a:r>
              <a:rPr lang="en-GB" dirty="0">
                <a:latin typeface="+mj-lt"/>
              </a:rPr>
              <a:t>or a person is competent to carry out a specific task. For example, </a:t>
            </a:r>
            <a:r>
              <a:rPr lang="en-GB" dirty="0" smtClean="0">
                <a:latin typeface="+mj-lt"/>
              </a:rPr>
              <a:t>in Europe</a:t>
            </a:r>
            <a:r>
              <a:rPr lang="en-GB" dirty="0">
                <a:latin typeface="+mj-lt"/>
              </a:rPr>
              <a:t>, </a:t>
            </a:r>
            <a:r>
              <a:rPr lang="en-GB" b="1" dirty="0">
                <a:solidFill>
                  <a:srgbClr val="7030A0"/>
                </a:solidFill>
                <a:latin typeface="+mj-lt"/>
              </a:rPr>
              <a:t>Notified Bodies </a:t>
            </a:r>
            <a:r>
              <a:rPr lang="en-GB" dirty="0">
                <a:latin typeface="+mj-lt"/>
              </a:rPr>
              <a:t>are notified or accredited by the relevant State </a:t>
            </a:r>
            <a:r>
              <a:rPr lang="en-GB" dirty="0" smtClean="0">
                <a:latin typeface="+mj-lt"/>
              </a:rPr>
              <a:t>Competent Authority </a:t>
            </a:r>
            <a:r>
              <a:rPr lang="en-GB" dirty="0">
                <a:latin typeface="+mj-lt"/>
              </a:rPr>
              <a:t>to carry out conformity assessment of medical devices. </a:t>
            </a:r>
            <a:endParaRPr lang="en-GB" dirty="0" smtClean="0">
              <a:latin typeface="+mj-lt"/>
            </a:endParaRPr>
          </a:p>
        </p:txBody>
      </p:sp>
      <p:sp>
        <p:nvSpPr>
          <p:cNvPr id="3" name="Rechthoek 2"/>
          <p:cNvSpPr/>
          <p:nvPr/>
        </p:nvSpPr>
        <p:spPr>
          <a:xfrm>
            <a:off x="1932516" y="5442804"/>
            <a:ext cx="9810751" cy="646331"/>
          </a:xfrm>
          <a:prstGeom prst="rect">
            <a:avLst/>
          </a:prstGeom>
          <a:solidFill>
            <a:schemeClr val="bg2"/>
          </a:solidFill>
          <a:ln>
            <a:solidFill>
              <a:srgbClr val="7030A0"/>
            </a:solidFill>
          </a:ln>
        </p:spPr>
        <p:txBody>
          <a:bodyPr wrap="square">
            <a:spAutoFit/>
          </a:bodyPr>
          <a:lstStyle/>
          <a:p>
            <a:r>
              <a:rPr lang="en-GB" dirty="0">
                <a:latin typeface="+mj-lt"/>
              </a:rPr>
              <a:t>Note that in North America, the term “registration” is used for an organization while “certification” is reserved for products. Many other countries use “certification” for both a product and an organization. </a:t>
            </a:r>
            <a:endParaRPr lang="en-US" dirty="0">
              <a:latin typeface="+mj-lt"/>
            </a:endParaRPr>
          </a:p>
        </p:txBody>
      </p:sp>
      <p:cxnSp>
        <p:nvCxnSpPr>
          <p:cNvPr id="9" name="Rechte verbindingslijn 8"/>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el 1"/>
          <p:cNvSpPr txBox="1">
            <a:spLocks/>
          </p:cNvSpPr>
          <p:nvPr/>
        </p:nvSpPr>
        <p:spPr>
          <a:xfrm>
            <a:off x="7789333" y="6443133"/>
            <a:ext cx="4390813"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in Management and Maintenance</a:t>
            </a:r>
            <a:endParaRPr lang="en-GB" sz="2000" dirty="0"/>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540997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1485" y="6496333"/>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67705" y="440796"/>
            <a:ext cx="715229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National standards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systems</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hthoek 2"/>
          <p:cNvSpPr/>
          <p:nvPr/>
        </p:nvSpPr>
        <p:spPr>
          <a:xfrm>
            <a:off x="476248" y="1436256"/>
            <a:ext cx="11207752" cy="1361911"/>
          </a:xfrm>
          <a:prstGeom prst="rect">
            <a:avLst/>
          </a:prstGeom>
        </p:spPr>
        <p:txBody>
          <a:bodyPr wrap="square">
            <a:spAutoFit/>
          </a:bodyPr>
          <a:lstStyle/>
          <a:p>
            <a:r>
              <a:rPr lang="en-GB" dirty="0" smtClean="0">
                <a:latin typeface="+mj-lt"/>
              </a:rPr>
              <a:t>A </a:t>
            </a:r>
            <a:r>
              <a:rPr lang="en-GB" dirty="0">
                <a:latin typeface="+mj-lt"/>
              </a:rPr>
              <a:t>country may have many voluntary standards bodies. However, normally there is </a:t>
            </a:r>
            <a:r>
              <a:rPr lang="en-GB" b="1" dirty="0" smtClean="0">
                <a:solidFill>
                  <a:srgbClr val="7030A0"/>
                </a:solidFill>
                <a:latin typeface="+mj-lt"/>
              </a:rPr>
              <a:t>one official </a:t>
            </a:r>
            <a:r>
              <a:rPr lang="en-GB" b="1" dirty="0">
                <a:solidFill>
                  <a:srgbClr val="7030A0"/>
                </a:solidFill>
                <a:latin typeface="+mj-lt"/>
              </a:rPr>
              <a:t>national organization that coordinates and accredits the standards </a:t>
            </a:r>
            <a:r>
              <a:rPr lang="en-GB" b="1" dirty="0" smtClean="0">
                <a:solidFill>
                  <a:srgbClr val="7030A0"/>
                </a:solidFill>
                <a:latin typeface="+mj-lt"/>
              </a:rPr>
              <a:t>development bodies </a:t>
            </a:r>
            <a:r>
              <a:rPr lang="en-GB" b="1" dirty="0">
                <a:solidFill>
                  <a:srgbClr val="7030A0"/>
                </a:solidFill>
                <a:latin typeface="+mj-lt"/>
              </a:rPr>
              <a:t>in the country</a:t>
            </a:r>
            <a:r>
              <a:rPr lang="en-GB" dirty="0">
                <a:latin typeface="+mj-lt"/>
              </a:rPr>
              <a:t>. </a:t>
            </a:r>
            <a:endParaRPr lang="en-GB" dirty="0" smtClean="0">
              <a:latin typeface="+mj-lt"/>
            </a:endParaRPr>
          </a:p>
          <a:p>
            <a:endParaRPr lang="en-GB" sz="1050" dirty="0">
              <a:latin typeface="+mj-lt"/>
            </a:endParaRPr>
          </a:p>
          <a:p>
            <a:r>
              <a:rPr lang="en-GB" dirty="0" smtClean="0">
                <a:latin typeface="+mj-lt"/>
              </a:rPr>
              <a:t>This </a:t>
            </a:r>
            <a:r>
              <a:rPr lang="en-GB" dirty="0">
                <a:latin typeface="+mj-lt"/>
              </a:rPr>
              <a:t>official national organization would have the authority </a:t>
            </a:r>
            <a:r>
              <a:rPr lang="en-GB" b="1" dirty="0" smtClean="0">
                <a:solidFill>
                  <a:srgbClr val="7030A0"/>
                </a:solidFill>
                <a:latin typeface="+mj-lt"/>
              </a:rPr>
              <a:t>to endorse a document as a national standard </a:t>
            </a:r>
            <a:r>
              <a:rPr lang="en-GB" dirty="0" smtClean="0">
                <a:latin typeface="+mj-lt"/>
              </a:rPr>
              <a:t>in accordance with official criteria, and it also represents the country in the various international standards organizations. </a:t>
            </a:r>
            <a:endParaRPr lang="en-US" dirty="0">
              <a:latin typeface="+mj-lt"/>
            </a:endParaRPr>
          </a:p>
        </p:txBody>
      </p:sp>
      <p:sp>
        <p:nvSpPr>
          <p:cNvPr id="6" name="Rechthoek 5"/>
          <p:cNvSpPr/>
          <p:nvPr/>
        </p:nvSpPr>
        <p:spPr>
          <a:xfrm>
            <a:off x="476248" y="5044070"/>
            <a:ext cx="11326284" cy="1200329"/>
          </a:xfrm>
          <a:prstGeom prst="rect">
            <a:avLst/>
          </a:prstGeom>
        </p:spPr>
        <p:txBody>
          <a:bodyPr wrap="square">
            <a:spAutoFit/>
          </a:bodyPr>
          <a:lstStyle/>
          <a:p>
            <a:pPr lvl="0"/>
            <a:r>
              <a:rPr lang="en-GB" dirty="0">
                <a:solidFill>
                  <a:srgbClr val="000000"/>
                </a:solidFill>
                <a:latin typeface="Calibri Light" panose="020F0302020204030204"/>
              </a:rPr>
              <a:t>For developing countries, reference to a standards system not only helps medical device administration, it is also important for other industrial and economic developments. International development agencies increasingly realize that </a:t>
            </a:r>
            <a:r>
              <a:rPr lang="en-GB" b="1" dirty="0">
                <a:solidFill>
                  <a:srgbClr val="7030A0"/>
                </a:solidFill>
                <a:latin typeface="Calibri Light" panose="020F0302020204030204"/>
              </a:rPr>
              <a:t>a standardized infrastructure is a basic requirement </a:t>
            </a:r>
            <a:r>
              <a:rPr lang="en-GB" dirty="0">
                <a:solidFill>
                  <a:srgbClr val="000000"/>
                </a:solidFill>
                <a:latin typeface="Calibri Light" panose="020F0302020204030204"/>
              </a:rPr>
              <a:t>for the success of economic policies that will improve productivity, market competitiveness and export capability.</a:t>
            </a:r>
          </a:p>
        </p:txBody>
      </p:sp>
      <p:grpSp>
        <p:nvGrpSpPr>
          <p:cNvPr id="9" name="Groep 8"/>
          <p:cNvGrpSpPr/>
          <p:nvPr/>
        </p:nvGrpSpPr>
        <p:grpSpPr>
          <a:xfrm>
            <a:off x="476248" y="2798167"/>
            <a:ext cx="10618285" cy="977357"/>
            <a:chOff x="476248" y="2798167"/>
            <a:chExt cx="10618285" cy="977357"/>
          </a:xfrm>
        </p:grpSpPr>
        <p:pic>
          <p:nvPicPr>
            <p:cNvPr id="4" name="Afbeelding 3"/>
            <p:cNvPicPr>
              <a:picLocks noChangeAspect="1"/>
            </p:cNvPicPr>
            <p:nvPr/>
          </p:nvPicPr>
          <p:blipFill rotWithShape="1">
            <a:blip r:embed="rId2"/>
            <a:srcRect l="8882" t="12275" b="17754"/>
            <a:stretch/>
          </p:blipFill>
          <p:spPr>
            <a:xfrm>
              <a:off x="8330219" y="2798167"/>
              <a:ext cx="2764314" cy="977357"/>
            </a:xfrm>
            <a:prstGeom prst="rect">
              <a:avLst/>
            </a:prstGeom>
          </p:spPr>
        </p:pic>
        <p:sp>
          <p:nvSpPr>
            <p:cNvPr id="8" name="Rechthoek 7"/>
            <p:cNvSpPr/>
            <p:nvPr/>
          </p:nvSpPr>
          <p:spPr>
            <a:xfrm>
              <a:off x="476248" y="3003934"/>
              <a:ext cx="6864352" cy="646331"/>
            </a:xfrm>
            <a:prstGeom prst="rect">
              <a:avLst/>
            </a:prstGeom>
          </p:spPr>
          <p:txBody>
            <a:bodyPr wrap="square">
              <a:spAutoFit/>
            </a:bodyPr>
            <a:lstStyle/>
            <a:p>
              <a:r>
                <a:rPr lang="en-GB" dirty="0">
                  <a:solidFill>
                    <a:srgbClr val="000000"/>
                  </a:solidFill>
                  <a:latin typeface="Calibri Light" panose="020F0302020204030204"/>
                </a:rPr>
                <a:t>In the United States, the </a:t>
              </a:r>
              <a:r>
                <a:rPr lang="en-GB" b="1" dirty="0">
                  <a:solidFill>
                    <a:srgbClr val="7030A0"/>
                  </a:solidFill>
                  <a:latin typeface="Calibri Light" panose="020F0302020204030204"/>
                </a:rPr>
                <a:t>American National Standards Institute (ANSI)</a:t>
              </a:r>
              <a:r>
                <a:rPr lang="en-GB" dirty="0">
                  <a:solidFill>
                    <a:srgbClr val="000000"/>
                  </a:solidFill>
                  <a:latin typeface="Calibri Light" panose="020F0302020204030204"/>
                </a:rPr>
                <a:t>, a private, non-profit organization, is an official national organization. </a:t>
              </a:r>
              <a:endParaRPr lang="en-GB" dirty="0"/>
            </a:p>
          </p:txBody>
        </p:sp>
      </p:grpSp>
      <p:grpSp>
        <p:nvGrpSpPr>
          <p:cNvPr id="12" name="Groep 11"/>
          <p:cNvGrpSpPr/>
          <p:nvPr/>
        </p:nvGrpSpPr>
        <p:grpSpPr>
          <a:xfrm>
            <a:off x="476248" y="3845048"/>
            <a:ext cx="11696609" cy="1073055"/>
            <a:chOff x="476248" y="3845048"/>
            <a:chExt cx="11696609" cy="1073055"/>
          </a:xfrm>
        </p:grpSpPr>
        <p:sp>
          <p:nvSpPr>
            <p:cNvPr id="5" name="Rechthoek 4"/>
            <p:cNvSpPr/>
            <p:nvPr/>
          </p:nvSpPr>
          <p:spPr>
            <a:xfrm>
              <a:off x="476248" y="3845048"/>
              <a:ext cx="8007429" cy="923330"/>
            </a:xfrm>
            <a:prstGeom prst="rect">
              <a:avLst/>
            </a:prstGeom>
          </p:spPr>
          <p:txBody>
            <a:bodyPr wrap="square">
              <a:spAutoFit/>
            </a:bodyPr>
            <a:lstStyle/>
            <a:p>
              <a:pPr lvl="0"/>
              <a:r>
                <a:rPr lang="en-GB" dirty="0" smtClean="0">
                  <a:solidFill>
                    <a:srgbClr val="000000"/>
                  </a:solidFill>
                  <a:latin typeface="Calibri Light" panose="020F0302020204030204"/>
                </a:rPr>
                <a:t>In </a:t>
              </a:r>
              <a:r>
                <a:rPr lang="en-GB" dirty="0">
                  <a:solidFill>
                    <a:srgbClr val="000000"/>
                  </a:solidFill>
                  <a:latin typeface="Calibri Light" panose="020F0302020204030204"/>
                </a:rPr>
                <a:t>Europe there is a committee </a:t>
              </a:r>
              <a:r>
                <a:rPr lang="en-GB" dirty="0" smtClean="0">
                  <a:solidFill>
                    <a:srgbClr val="000000"/>
                  </a:solidFill>
                  <a:latin typeface="Calibri Light" panose="020F0302020204030204"/>
                </a:rPr>
                <a:t>composed of </a:t>
              </a:r>
              <a:r>
                <a:rPr lang="en-GB" b="1" dirty="0">
                  <a:solidFill>
                    <a:srgbClr val="7030A0"/>
                  </a:solidFill>
                  <a:latin typeface="Calibri Light" panose="020F0302020204030204"/>
                </a:rPr>
                <a:t>CEN (</a:t>
              </a:r>
              <a:r>
                <a:rPr lang="en-GB" b="1" dirty="0" err="1">
                  <a:solidFill>
                    <a:srgbClr val="7030A0"/>
                  </a:solidFill>
                  <a:latin typeface="Calibri Light" panose="020F0302020204030204"/>
                </a:rPr>
                <a:t>Comité</a:t>
              </a:r>
              <a:r>
                <a:rPr lang="en-GB" b="1" dirty="0">
                  <a:solidFill>
                    <a:srgbClr val="7030A0"/>
                  </a:solidFill>
                  <a:latin typeface="Calibri Light" panose="020F0302020204030204"/>
                </a:rPr>
                <a:t> </a:t>
              </a:r>
              <a:r>
                <a:rPr lang="en-GB" b="1" dirty="0" err="1">
                  <a:solidFill>
                    <a:srgbClr val="7030A0"/>
                  </a:solidFill>
                  <a:latin typeface="Calibri Light" panose="020F0302020204030204"/>
                </a:rPr>
                <a:t>Européen</a:t>
              </a:r>
              <a:r>
                <a:rPr lang="en-GB" b="1" dirty="0">
                  <a:solidFill>
                    <a:srgbClr val="7030A0"/>
                  </a:solidFill>
                  <a:latin typeface="Calibri Light" panose="020F0302020204030204"/>
                </a:rPr>
                <a:t> de Normalisation), CENELEC</a:t>
              </a:r>
              <a:r>
                <a:rPr lang="en-GB" dirty="0">
                  <a:solidFill>
                    <a:srgbClr val="000000"/>
                  </a:solidFill>
                  <a:latin typeface="Calibri Light" panose="020F0302020204030204"/>
                </a:rPr>
                <a:t> (the European </a:t>
              </a:r>
              <a:r>
                <a:rPr lang="en-GB" dirty="0" smtClean="0">
                  <a:solidFill>
                    <a:srgbClr val="000000"/>
                  </a:solidFill>
                  <a:latin typeface="Calibri Light" panose="020F0302020204030204"/>
                </a:rPr>
                <a:t>Committee for </a:t>
              </a:r>
              <a:r>
                <a:rPr lang="en-GB" dirty="0" err="1">
                  <a:solidFill>
                    <a:srgbClr val="000000"/>
                  </a:solidFill>
                  <a:latin typeface="Calibri Light" panose="020F0302020204030204"/>
                </a:rPr>
                <a:t>Electrotechnical</a:t>
              </a:r>
              <a:r>
                <a:rPr lang="en-GB" dirty="0">
                  <a:solidFill>
                    <a:srgbClr val="000000"/>
                  </a:solidFill>
                  <a:latin typeface="Calibri Light" panose="020F0302020204030204"/>
                </a:rPr>
                <a:t> </a:t>
              </a:r>
              <a:r>
                <a:rPr lang="en-GB" dirty="0" smtClean="0">
                  <a:solidFill>
                    <a:srgbClr val="000000"/>
                  </a:solidFill>
                  <a:latin typeface="Calibri Light" panose="020F0302020204030204"/>
                </a:rPr>
                <a:t>Standard-</a:t>
              </a:r>
              <a:r>
                <a:rPr lang="en-GB" dirty="0" err="1" smtClean="0">
                  <a:solidFill>
                    <a:srgbClr val="000000"/>
                  </a:solidFill>
                  <a:latin typeface="Calibri Light" panose="020F0302020204030204"/>
                </a:rPr>
                <a:t>ization</a:t>
              </a:r>
              <a:r>
                <a:rPr lang="en-GB" dirty="0">
                  <a:solidFill>
                    <a:srgbClr val="000000"/>
                  </a:solidFill>
                  <a:latin typeface="Calibri Light" panose="020F0302020204030204"/>
                </a:rPr>
                <a:t>) and </a:t>
              </a:r>
              <a:r>
                <a:rPr lang="en-GB" b="1" dirty="0">
                  <a:solidFill>
                    <a:srgbClr val="7030A0"/>
                  </a:solidFill>
                  <a:latin typeface="Calibri Light" panose="020F0302020204030204"/>
                </a:rPr>
                <a:t>ETSI</a:t>
              </a:r>
              <a:r>
                <a:rPr lang="en-GB" dirty="0">
                  <a:solidFill>
                    <a:srgbClr val="000000"/>
                  </a:solidFill>
                  <a:latin typeface="Calibri Light" panose="020F0302020204030204"/>
                </a:rPr>
                <a:t> (the European </a:t>
              </a:r>
              <a:r>
                <a:rPr lang="en-GB" dirty="0" smtClean="0">
                  <a:solidFill>
                    <a:srgbClr val="000000"/>
                  </a:solidFill>
                  <a:latin typeface="Calibri Light" panose="020F0302020204030204"/>
                </a:rPr>
                <a:t>Telecommunication Standards </a:t>
              </a:r>
              <a:r>
                <a:rPr lang="en-GB" dirty="0">
                  <a:solidFill>
                    <a:srgbClr val="000000"/>
                  </a:solidFill>
                  <a:latin typeface="Calibri Light" panose="020F0302020204030204"/>
                </a:rPr>
                <a:t>Institute</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pic>
          <p:nvPicPr>
            <p:cNvPr id="10" name="Afbeelding 9"/>
            <p:cNvPicPr>
              <a:picLocks noChangeAspect="1"/>
            </p:cNvPicPr>
            <p:nvPr/>
          </p:nvPicPr>
          <p:blipFill>
            <a:blip r:embed="rId3"/>
            <a:stretch>
              <a:fillRect/>
            </a:stretch>
          </p:blipFill>
          <p:spPr>
            <a:xfrm>
              <a:off x="8330219" y="3870111"/>
              <a:ext cx="3842638" cy="1047992"/>
            </a:xfrm>
            <a:prstGeom prst="rect">
              <a:avLst/>
            </a:prstGeom>
          </p:spPr>
        </p:pic>
      </p:grpSp>
      <p:sp>
        <p:nvSpPr>
          <p:cNvPr id="15" name="Titel 1"/>
          <p:cNvSpPr txBox="1">
            <a:spLocks/>
          </p:cNvSpPr>
          <p:nvPr/>
        </p:nvSpPr>
        <p:spPr>
          <a:xfrm>
            <a:off x="7789333" y="6443133"/>
            <a:ext cx="4390813"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in Management and Maintenance</a:t>
            </a:r>
            <a:endParaRPr lang="en-GB" sz="2000" dirty="0"/>
          </a:p>
        </p:txBody>
      </p:sp>
      <p:sp>
        <p:nvSpPr>
          <p:cNvPr id="16" name="Tekstvak 15"/>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89992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1485" y="6496333"/>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3262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International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standards systems</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hthoek 3"/>
          <p:cNvSpPr/>
          <p:nvPr/>
        </p:nvSpPr>
        <p:spPr>
          <a:xfrm>
            <a:off x="467704" y="1555660"/>
            <a:ext cx="8058229" cy="2746906"/>
          </a:xfrm>
          <a:prstGeom prst="rect">
            <a:avLst/>
          </a:prstGeom>
        </p:spPr>
        <p:txBody>
          <a:bodyPr wrap="square">
            <a:spAutoFit/>
          </a:bodyPr>
          <a:lstStyle/>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three major </a:t>
            </a:r>
            <a:r>
              <a:rPr lang="en-GB" b="1" dirty="0">
                <a:solidFill>
                  <a:srgbClr val="7030A0"/>
                </a:solidFill>
                <a:latin typeface="Calibri Light" panose="020F0302020204030204"/>
              </a:rPr>
              <a:t>international</a:t>
            </a:r>
            <a:r>
              <a:rPr lang="en-GB" dirty="0">
                <a:solidFill>
                  <a:srgbClr val="000000"/>
                </a:solidFill>
                <a:latin typeface="Calibri Light" panose="020F0302020204030204"/>
              </a:rPr>
              <a:t> standardization organizations </a:t>
            </a:r>
            <a:r>
              <a:rPr lang="en-GB" dirty="0" smtClean="0">
                <a:solidFill>
                  <a:srgbClr val="000000"/>
                </a:solidFill>
                <a:latin typeface="Calibri Light" panose="020F0302020204030204"/>
              </a:rPr>
              <a:t>are: </a:t>
            </a:r>
          </a:p>
          <a:p>
            <a:pPr lvl="0"/>
            <a:endParaRPr lang="en-GB" sz="1050" dirty="0">
              <a:solidFill>
                <a:srgbClr val="000000"/>
              </a:solidFill>
              <a:latin typeface="Calibri Light" panose="020F0302020204030204"/>
            </a:endParaRPr>
          </a:p>
          <a:p>
            <a:pPr marL="742950" lvl="1" indent="-285750">
              <a:buFont typeface="Arial" panose="020B0604020202020204" pitchFamily="34" charset="0"/>
              <a:buChar char="•"/>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International </a:t>
            </a:r>
            <a:r>
              <a:rPr lang="en-GB" dirty="0" smtClean="0">
                <a:solidFill>
                  <a:srgbClr val="000000"/>
                </a:solidFill>
                <a:latin typeface="Calibri Light" panose="020F0302020204030204"/>
              </a:rPr>
              <a:t>Electro technical Commission </a:t>
            </a:r>
            <a:r>
              <a:rPr lang="en-GB" b="1" dirty="0" smtClean="0">
                <a:solidFill>
                  <a:srgbClr val="7030A0"/>
                </a:solidFill>
                <a:latin typeface="Calibri Light" panose="020F0302020204030204"/>
              </a:rPr>
              <a:t>(</a:t>
            </a:r>
            <a:r>
              <a:rPr lang="en-GB" b="1" dirty="0">
                <a:solidFill>
                  <a:srgbClr val="7030A0"/>
                </a:solidFill>
                <a:latin typeface="Calibri Light" panose="020F0302020204030204"/>
              </a:rPr>
              <a:t>IEC), </a:t>
            </a:r>
            <a:r>
              <a:rPr lang="en-GB" dirty="0" smtClean="0">
                <a:solidFill>
                  <a:srgbClr val="000000"/>
                </a:solidFill>
                <a:latin typeface="Calibri Light" panose="020F0302020204030204"/>
              </a:rPr>
              <a:t>covering </a:t>
            </a:r>
            <a:r>
              <a:rPr lang="en-GB" b="1" dirty="0" smtClean="0">
                <a:solidFill>
                  <a:srgbClr val="7030A0"/>
                </a:solidFill>
                <a:latin typeface="Calibri Light" panose="020F0302020204030204"/>
              </a:rPr>
              <a:t>electrical </a:t>
            </a:r>
            <a:r>
              <a:rPr lang="en-GB" b="1" dirty="0">
                <a:solidFill>
                  <a:srgbClr val="7030A0"/>
                </a:solidFill>
                <a:latin typeface="Calibri Light" panose="020F0302020204030204"/>
              </a:rPr>
              <a:t>and electronic engineering</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a:p>
            <a:pPr marL="742950" lvl="1" indent="-285750">
              <a:buFont typeface="Arial" panose="020B0604020202020204" pitchFamily="34" charset="0"/>
              <a:buChar char="•"/>
            </a:pPr>
            <a:r>
              <a:rPr lang="en-GB" dirty="0" smtClean="0">
                <a:solidFill>
                  <a:srgbClr val="000000"/>
                </a:solidFill>
                <a:latin typeface="Calibri Light" panose="020F0302020204030204"/>
              </a:rPr>
              <a:t>the </a:t>
            </a:r>
            <a:r>
              <a:rPr lang="en-GB" dirty="0">
                <a:solidFill>
                  <a:srgbClr val="000000"/>
                </a:solidFill>
                <a:latin typeface="Calibri Light" panose="020F0302020204030204"/>
              </a:rPr>
              <a:t>International Telecommunication Union (</a:t>
            </a:r>
            <a:r>
              <a:rPr lang="en-GB" dirty="0" smtClean="0">
                <a:solidFill>
                  <a:srgbClr val="000000"/>
                </a:solidFill>
                <a:latin typeface="Calibri Light" panose="020F0302020204030204"/>
              </a:rPr>
              <a:t>ITU) for telecommunications </a:t>
            </a:r>
          </a:p>
          <a:p>
            <a:pPr marL="742950" lvl="1" indent="-285750">
              <a:buFont typeface="Arial" panose="020B0604020202020204" pitchFamily="34" charset="0"/>
              <a:buChar char="•"/>
            </a:pPr>
            <a:r>
              <a:rPr lang="en-GB" dirty="0">
                <a:solidFill>
                  <a:srgbClr val="000000"/>
                </a:solidFill>
                <a:latin typeface="Calibri Light" panose="020F0302020204030204"/>
              </a:rPr>
              <a:t>the International Organization for Standardization </a:t>
            </a:r>
            <a:r>
              <a:rPr lang="en-GB" b="1" dirty="0">
                <a:solidFill>
                  <a:srgbClr val="7030A0"/>
                </a:solidFill>
                <a:latin typeface="Calibri Light" panose="020F0302020204030204"/>
              </a:rPr>
              <a:t>(ISO), </a:t>
            </a:r>
            <a:r>
              <a:rPr lang="en-GB" dirty="0" smtClean="0">
                <a:solidFill>
                  <a:srgbClr val="000000"/>
                </a:solidFill>
                <a:latin typeface="Calibri Light" panose="020F0302020204030204"/>
              </a:rPr>
              <a:t>covering </a:t>
            </a:r>
            <a:r>
              <a:rPr lang="en-GB" b="1" dirty="0" smtClean="0">
                <a:solidFill>
                  <a:srgbClr val="7030A0"/>
                </a:solidFill>
                <a:latin typeface="Calibri Light" panose="020F0302020204030204"/>
              </a:rPr>
              <a:t>the remainder</a:t>
            </a:r>
            <a:r>
              <a:rPr lang="en-GB" dirty="0">
                <a:solidFill>
                  <a:srgbClr val="000000"/>
                </a:solidFill>
                <a:latin typeface="Calibri Light" panose="020F0302020204030204"/>
              </a:rPr>
              <a:t>.</a:t>
            </a:r>
          </a:p>
          <a:p>
            <a:pPr marL="742950" lvl="1" indent="-285750">
              <a:buFont typeface="Arial" panose="020B0604020202020204" pitchFamily="34" charset="0"/>
              <a:buChar char="•"/>
            </a:pPr>
            <a:endParaRPr lang="en-GB" dirty="0" smtClean="0">
              <a:solidFill>
                <a:srgbClr val="000000"/>
              </a:solidFill>
              <a:latin typeface="Calibri Light" panose="020F0302020204030204"/>
            </a:endParaRPr>
          </a:p>
          <a:p>
            <a:r>
              <a:rPr lang="en-GB" dirty="0" smtClean="0">
                <a:solidFill>
                  <a:srgbClr val="000000"/>
                </a:solidFill>
                <a:latin typeface="Calibri Light" panose="020F0302020204030204"/>
              </a:rPr>
              <a:t>For </a:t>
            </a:r>
            <a:r>
              <a:rPr lang="en-GB" dirty="0">
                <a:solidFill>
                  <a:srgbClr val="000000"/>
                </a:solidFill>
                <a:latin typeface="Calibri Light" panose="020F0302020204030204"/>
              </a:rPr>
              <a:t>information technology, risk management, quality systems and many </a:t>
            </a:r>
            <a:r>
              <a:rPr lang="en-GB" dirty="0" smtClean="0">
                <a:solidFill>
                  <a:srgbClr val="000000"/>
                </a:solidFill>
                <a:latin typeface="Calibri Light" panose="020F0302020204030204"/>
              </a:rPr>
              <a:t>other areas</a:t>
            </a:r>
            <a:r>
              <a:rPr lang="en-GB" dirty="0">
                <a:solidFill>
                  <a:srgbClr val="000000"/>
                </a:solidFill>
                <a:latin typeface="Calibri Light" panose="020F0302020204030204"/>
              </a:rPr>
              <a:t>, </a:t>
            </a:r>
            <a:r>
              <a:rPr lang="en-GB" b="1" dirty="0">
                <a:solidFill>
                  <a:srgbClr val="7030A0"/>
                </a:solidFill>
                <a:latin typeface="Calibri Light" panose="020F0302020204030204"/>
              </a:rPr>
              <a:t>joint ISO/IEC </a:t>
            </a:r>
            <a:r>
              <a:rPr lang="en-GB" dirty="0">
                <a:solidFill>
                  <a:srgbClr val="000000"/>
                </a:solidFill>
                <a:latin typeface="Calibri Light" panose="020F0302020204030204"/>
              </a:rPr>
              <a:t>technical committees manage standardization</a:t>
            </a:r>
            <a:r>
              <a:rPr lang="en-GB" dirty="0" smtClean="0">
                <a:solidFill>
                  <a:srgbClr val="000000"/>
                </a:solidFill>
                <a:latin typeface="Calibri Light" panose="020F0302020204030204"/>
              </a:rPr>
              <a:t>.</a:t>
            </a:r>
            <a:endParaRPr lang="en-US" dirty="0">
              <a:solidFill>
                <a:srgbClr val="000000"/>
              </a:solidFill>
              <a:latin typeface="Calibri Light" panose="020F0302020204030204"/>
            </a:endParaRPr>
          </a:p>
        </p:txBody>
      </p:sp>
      <p:sp>
        <p:nvSpPr>
          <p:cNvPr id="8" name="Rechthoek 7"/>
          <p:cNvSpPr/>
          <p:nvPr/>
        </p:nvSpPr>
        <p:spPr>
          <a:xfrm>
            <a:off x="984250" y="4799285"/>
            <a:ext cx="10606618" cy="1200329"/>
          </a:xfrm>
          <a:prstGeom prst="rect">
            <a:avLst/>
          </a:prstGeom>
        </p:spPr>
        <p:txBody>
          <a:bodyPr wrap="square">
            <a:spAutoFit/>
          </a:bodyPr>
          <a:lstStyle/>
          <a:p>
            <a:pPr lvl="0"/>
            <a:r>
              <a:rPr lang="en-GB" b="1" dirty="0" smtClean="0">
                <a:solidFill>
                  <a:srgbClr val="7030A0"/>
                </a:solidFill>
                <a:latin typeface="Calibri Light" panose="020F0302020204030204"/>
              </a:rPr>
              <a:t>Other </a:t>
            </a:r>
            <a:r>
              <a:rPr lang="en-GB" b="1" dirty="0">
                <a:solidFill>
                  <a:srgbClr val="7030A0"/>
                </a:solidFill>
                <a:latin typeface="Calibri Light" panose="020F0302020204030204"/>
              </a:rPr>
              <a:t>organizations </a:t>
            </a:r>
            <a:r>
              <a:rPr lang="en-GB" dirty="0">
                <a:solidFill>
                  <a:srgbClr val="000000"/>
                </a:solidFill>
                <a:latin typeface="Calibri Light" panose="020F0302020204030204"/>
              </a:rPr>
              <a:t>also produce documents on international standardization. </a:t>
            </a:r>
            <a:r>
              <a:rPr lang="en-GB" dirty="0" smtClean="0">
                <a:solidFill>
                  <a:srgbClr val="000000"/>
                </a:solidFill>
                <a:latin typeface="Calibri Light" panose="020F0302020204030204"/>
              </a:rPr>
              <a:t>Their documents </a:t>
            </a:r>
            <a:r>
              <a:rPr lang="en-GB" dirty="0">
                <a:solidFill>
                  <a:srgbClr val="000000"/>
                </a:solidFill>
                <a:latin typeface="Calibri Light" panose="020F0302020204030204"/>
              </a:rPr>
              <a:t>are usually </a:t>
            </a:r>
            <a:r>
              <a:rPr lang="en-GB" b="1" dirty="0">
                <a:solidFill>
                  <a:srgbClr val="7030A0"/>
                </a:solidFill>
                <a:latin typeface="Calibri Light" panose="020F0302020204030204"/>
              </a:rPr>
              <a:t>adopted by ISO/IEC/ITU</a:t>
            </a:r>
            <a:r>
              <a:rPr lang="en-GB" dirty="0">
                <a:solidFill>
                  <a:srgbClr val="000000"/>
                </a:solidFill>
                <a:latin typeface="Calibri Light" panose="020F0302020204030204"/>
              </a:rPr>
              <a:t> as international standards if they </a:t>
            </a:r>
            <a:r>
              <a:rPr lang="en-GB" dirty="0" smtClean="0">
                <a:solidFill>
                  <a:srgbClr val="000000"/>
                </a:solidFill>
                <a:latin typeface="Calibri Light" panose="020F0302020204030204"/>
              </a:rPr>
              <a:t>have been </a:t>
            </a:r>
            <a:r>
              <a:rPr lang="en-GB" dirty="0">
                <a:solidFill>
                  <a:srgbClr val="000000"/>
                </a:solidFill>
                <a:latin typeface="Calibri Light" panose="020F0302020204030204"/>
              </a:rPr>
              <a:t>developed in accordance with international consensus criteria. </a:t>
            </a:r>
            <a:r>
              <a:rPr lang="en-GB" dirty="0" smtClean="0">
                <a:solidFill>
                  <a:srgbClr val="000000"/>
                </a:solidFill>
                <a:latin typeface="Calibri Light" panose="020F0302020204030204"/>
              </a:rPr>
              <a:t>Any </a:t>
            </a:r>
            <a:r>
              <a:rPr lang="en-GB" dirty="0">
                <a:solidFill>
                  <a:srgbClr val="000000"/>
                </a:solidFill>
                <a:latin typeface="Calibri Light" panose="020F0302020204030204"/>
              </a:rPr>
              <a:t>grouping of </a:t>
            </a:r>
            <a:r>
              <a:rPr lang="en-GB" dirty="0" smtClean="0">
                <a:solidFill>
                  <a:srgbClr val="000000"/>
                </a:solidFill>
                <a:latin typeface="Calibri Light" panose="020F0302020204030204"/>
              </a:rPr>
              <a:t>five member </a:t>
            </a:r>
            <a:r>
              <a:rPr lang="en-GB" dirty="0">
                <a:solidFill>
                  <a:srgbClr val="000000"/>
                </a:solidFill>
                <a:latin typeface="Calibri Light" panose="020F0302020204030204"/>
              </a:rPr>
              <a:t>countries can also propose a standard to be considered by ISO for adoption </a:t>
            </a:r>
            <a:r>
              <a:rPr lang="en-GB" dirty="0" smtClean="0">
                <a:solidFill>
                  <a:srgbClr val="000000"/>
                </a:solidFill>
                <a:latin typeface="Calibri Light" panose="020F0302020204030204"/>
              </a:rPr>
              <a:t>as an </a:t>
            </a:r>
            <a:r>
              <a:rPr lang="en-GB" dirty="0">
                <a:solidFill>
                  <a:srgbClr val="000000"/>
                </a:solidFill>
                <a:latin typeface="Calibri Light" panose="020F0302020204030204"/>
              </a:rPr>
              <a:t>international standard</a:t>
            </a:r>
            <a:r>
              <a:rPr lang="en-GB" dirty="0" smtClean="0">
                <a:solidFill>
                  <a:srgbClr val="000000"/>
                </a:solidFill>
                <a:latin typeface="Calibri Light" panose="020F0302020204030204"/>
              </a:rPr>
              <a:t>.</a:t>
            </a:r>
            <a:endParaRPr lang="en-US" dirty="0">
              <a:solidFill>
                <a:srgbClr val="000000"/>
              </a:solidFill>
              <a:latin typeface="Calibri Light" panose="020F0302020204030204"/>
            </a:endParaRPr>
          </a:p>
        </p:txBody>
      </p:sp>
      <p:pic>
        <p:nvPicPr>
          <p:cNvPr id="3" name="Afbeelding 2"/>
          <p:cNvPicPr>
            <a:picLocks noChangeAspect="1"/>
          </p:cNvPicPr>
          <p:nvPr/>
        </p:nvPicPr>
        <p:blipFill>
          <a:blip r:embed="rId2"/>
          <a:stretch>
            <a:fillRect/>
          </a:stretch>
        </p:blipFill>
        <p:spPr>
          <a:xfrm>
            <a:off x="8758849" y="1555660"/>
            <a:ext cx="3148988" cy="2774851"/>
          </a:xfrm>
          <a:prstGeom prst="rect">
            <a:avLst/>
          </a:prstGeom>
        </p:spPr>
      </p:pic>
      <p:sp>
        <p:nvSpPr>
          <p:cNvPr id="9" name="Titel 1"/>
          <p:cNvSpPr txBox="1">
            <a:spLocks/>
          </p:cNvSpPr>
          <p:nvPr/>
        </p:nvSpPr>
        <p:spPr>
          <a:xfrm>
            <a:off x="7789333" y="6443133"/>
            <a:ext cx="4390813"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in Management and Maintenance</a:t>
            </a:r>
            <a:endParaRPr lang="en-GB" sz="2000" dirty="0"/>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249764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1485" y="6496333"/>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326283"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Identification of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Standards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hthoek 3"/>
          <p:cNvSpPr/>
          <p:nvPr/>
        </p:nvSpPr>
        <p:spPr>
          <a:xfrm>
            <a:off x="372532" y="2221090"/>
            <a:ext cx="10854267" cy="369332"/>
          </a:xfrm>
          <a:prstGeom prst="rect">
            <a:avLst/>
          </a:prstGeom>
        </p:spPr>
        <p:txBody>
          <a:bodyPr wrap="square">
            <a:spAutoFit/>
          </a:bodyPr>
          <a:lstStyle/>
          <a:p>
            <a:pPr lvl="0">
              <a:spcAft>
                <a:spcPts val="1200"/>
              </a:spcAft>
            </a:pPr>
            <a:r>
              <a:rPr lang="en-GB" dirty="0" smtClean="0">
                <a:solidFill>
                  <a:srgbClr val="000000"/>
                </a:solidFill>
                <a:latin typeface="Calibri Light" panose="020F0302020204030204"/>
              </a:rPr>
              <a:t>The standard </a:t>
            </a:r>
            <a:r>
              <a:rPr lang="en-GB" dirty="0">
                <a:solidFill>
                  <a:srgbClr val="000000"/>
                </a:solidFill>
                <a:latin typeface="Calibri Light" panose="020F0302020204030204"/>
              </a:rPr>
              <a:t>reference code often gives an indication of adoption where standards </a:t>
            </a:r>
            <a:r>
              <a:rPr lang="en-GB" dirty="0" smtClean="0">
                <a:solidFill>
                  <a:srgbClr val="000000"/>
                </a:solidFill>
                <a:latin typeface="Calibri Light" panose="020F0302020204030204"/>
              </a:rPr>
              <a:t>are equivalent</a:t>
            </a:r>
            <a:r>
              <a:rPr lang="en-GB" dirty="0">
                <a:solidFill>
                  <a:srgbClr val="000000"/>
                </a:solidFill>
                <a:latin typeface="Calibri Light" panose="020F0302020204030204"/>
              </a:rPr>
              <a:t>. For example</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sp>
        <p:nvSpPr>
          <p:cNvPr id="9" name="Rechthoek 8"/>
          <p:cNvSpPr/>
          <p:nvPr/>
        </p:nvSpPr>
        <p:spPr>
          <a:xfrm>
            <a:off x="372533" y="1514350"/>
            <a:ext cx="11243733" cy="646331"/>
          </a:xfrm>
          <a:prstGeom prst="rect">
            <a:avLst/>
          </a:prstGeom>
        </p:spPr>
        <p:txBody>
          <a:bodyPr wrap="square">
            <a:spAutoFit/>
          </a:bodyPr>
          <a:lstStyle/>
          <a:p>
            <a:pPr lvl="0"/>
            <a:r>
              <a:rPr lang="en-GB" dirty="0">
                <a:solidFill>
                  <a:srgbClr val="000000"/>
                </a:solidFill>
                <a:latin typeface="Calibri Light" panose="020F0302020204030204"/>
              </a:rPr>
              <a:t>Standards are generally designated by an </a:t>
            </a:r>
            <a:r>
              <a:rPr lang="en-GB" b="1" dirty="0">
                <a:solidFill>
                  <a:srgbClr val="7030A0"/>
                </a:solidFill>
                <a:latin typeface="Calibri Light" panose="020F0302020204030204"/>
              </a:rPr>
              <a:t>alphabetical prefix </a:t>
            </a:r>
            <a:r>
              <a:rPr lang="en-GB" dirty="0">
                <a:solidFill>
                  <a:srgbClr val="000000"/>
                </a:solidFill>
                <a:latin typeface="Calibri Light" panose="020F0302020204030204"/>
              </a:rPr>
              <a:t>and a </a:t>
            </a:r>
            <a:r>
              <a:rPr lang="en-GB" b="1" dirty="0">
                <a:solidFill>
                  <a:srgbClr val="7030A0"/>
                </a:solidFill>
                <a:latin typeface="Calibri Light" panose="020F0302020204030204"/>
              </a:rPr>
              <a:t>number</a:t>
            </a:r>
            <a:r>
              <a:rPr lang="en-GB" dirty="0">
                <a:solidFill>
                  <a:srgbClr val="000000"/>
                </a:solidFill>
                <a:latin typeface="Calibri Light" panose="020F0302020204030204"/>
              </a:rPr>
              <a:t>. The letters (e.g. ISO, IEC) indicate the body that has approved them, while the numbers identify the specific standard and the year in which it was finalized. </a:t>
            </a:r>
          </a:p>
        </p:txBody>
      </p:sp>
      <p:grpSp>
        <p:nvGrpSpPr>
          <p:cNvPr id="19" name="Groep 18"/>
          <p:cNvGrpSpPr/>
          <p:nvPr/>
        </p:nvGrpSpPr>
        <p:grpSpPr>
          <a:xfrm>
            <a:off x="467704" y="2792585"/>
            <a:ext cx="7846563" cy="2551969"/>
            <a:chOff x="467704" y="2792585"/>
            <a:chExt cx="7846563" cy="2551969"/>
          </a:xfrm>
        </p:grpSpPr>
        <p:pic>
          <p:nvPicPr>
            <p:cNvPr id="5" name="Afbeelding 4"/>
            <p:cNvPicPr>
              <a:picLocks noChangeAspect="1"/>
            </p:cNvPicPr>
            <p:nvPr/>
          </p:nvPicPr>
          <p:blipFill>
            <a:blip r:embed="rId2"/>
            <a:stretch>
              <a:fillRect/>
            </a:stretch>
          </p:blipFill>
          <p:spPr>
            <a:xfrm>
              <a:off x="467704" y="2792585"/>
              <a:ext cx="1750563" cy="2247344"/>
            </a:xfrm>
            <a:prstGeom prst="rect">
              <a:avLst/>
            </a:prstGeom>
          </p:spPr>
        </p:pic>
        <p:sp>
          <p:nvSpPr>
            <p:cNvPr id="13" name="Rechthoek 12"/>
            <p:cNvSpPr/>
            <p:nvPr/>
          </p:nvSpPr>
          <p:spPr>
            <a:xfrm>
              <a:off x="2456963" y="2951995"/>
              <a:ext cx="5857304" cy="1754326"/>
            </a:xfrm>
            <a:prstGeom prst="rect">
              <a:avLst/>
            </a:prstGeom>
          </p:spPr>
          <p:txBody>
            <a:bodyPr wrap="square">
              <a:spAutoFit/>
            </a:bodyPr>
            <a:lstStyle/>
            <a:p>
              <a:pPr lvl="0">
                <a:spcAft>
                  <a:spcPts val="1200"/>
                </a:spcAft>
              </a:pPr>
              <a:r>
                <a:rPr lang="en-GB" b="1" dirty="0">
                  <a:solidFill>
                    <a:srgbClr val="7030A0"/>
                  </a:solidFill>
                  <a:latin typeface="Calibri Light" panose="020F0302020204030204"/>
                </a:rPr>
                <a:t>ANSI/AAMI/ISO 15223:2000 </a:t>
              </a:r>
              <a:r>
                <a:rPr lang="en-GB" dirty="0">
                  <a:solidFill>
                    <a:srgbClr val="000000"/>
                  </a:solidFill>
                  <a:latin typeface="Calibri Light" panose="020F0302020204030204"/>
                </a:rPr>
                <a:t>means the international standard ISO 15223 (established in 2000) adopted by the Association for the Advancement of Medical Instrumentations in the United States, which in turn is designated by the American National Standards Institute (ANSI) as an American national standard.</a:t>
              </a:r>
            </a:p>
          </p:txBody>
        </p:sp>
        <p:sp>
          <p:nvSpPr>
            <p:cNvPr id="15" name="Tekstvak 14"/>
            <p:cNvSpPr txBox="1"/>
            <p:nvPr/>
          </p:nvSpPr>
          <p:spPr>
            <a:xfrm>
              <a:off x="569924" y="4975222"/>
              <a:ext cx="1376787" cy="369332"/>
            </a:xfrm>
            <a:prstGeom prst="rect">
              <a:avLst/>
            </a:prstGeom>
            <a:noFill/>
          </p:spPr>
          <p:txBody>
            <a:bodyPr wrap="none" rtlCol="0">
              <a:spAutoFit/>
            </a:bodyPr>
            <a:lstStyle/>
            <a:p>
              <a:r>
                <a:rPr lang="en-GB" b="1" i="1" dirty="0" smtClean="0">
                  <a:solidFill>
                    <a:srgbClr val="7030A0"/>
                  </a:solidFill>
                  <a:latin typeface="+mj-lt"/>
                </a:rPr>
                <a:t>the standard</a:t>
              </a:r>
              <a:endParaRPr lang="en-GB" b="1" i="1" dirty="0">
                <a:solidFill>
                  <a:srgbClr val="7030A0"/>
                </a:solidFill>
                <a:latin typeface="+mj-lt"/>
              </a:endParaRPr>
            </a:p>
          </p:txBody>
        </p:sp>
        <p:sp>
          <p:nvSpPr>
            <p:cNvPr id="17" name="PIJL-RECHTS 16"/>
            <p:cNvSpPr/>
            <p:nvPr/>
          </p:nvSpPr>
          <p:spPr>
            <a:xfrm rot="10800000">
              <a:off x="2429869" y="4734238"/>
              <a:ext cx="1134533" cy="217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ep 19"/>
          <p:cNvGrpSpPr/>
          <p:nvPr/>
        </p:nvGrpSpPr>
        <p:grpSpPr>
          <a:xfrm>
            <a:off x="372532" y="3210031"/>
            <a:ext cx="10854267" cy="3056787"/>
            <a:chOff x="372532" y="3210031"/>
            <a:chExt cx="10854267" cy="3056787"/>
          </a:xfrm>
        </p:grpSpPr>
        <p:pic>
          <p:nvPicPr>
            <p:cNvPr id="10" name="Afbeelding 9"/>
            <p:cNvPicPr>
              <a:picLocks noChangeAspect="1"/>
            </p:cNvPicPr>
            <p:nvPr/>
          </p:nvPicPr>
          <p:blipFill>
            <a:blip r:embed="rId3"/>
            <a:stretch>
              <a:fillRect/>
            </a:stretch>
          </p:blipFill>
          <p:spPr>
            <a:xfrm>
              <a:off x="9376002" y="3639772"/>
              <a:ext cx="1850797" cy="2616643"/>
            </a:xfrm>
            <a:prstGeom prst="rect">
              <a:avLst/>
            </a:prstGeom>
          </p:spPr>
        </p:pic>
        <p:sp>
          <p:nvSpPr>
            <p:cNvPr id="12" name="Rechthoek 11"/>
            <p:cNvSpPr/>
            <p:nvPr/>
          </p:nvSpPr>
          <p:spPr>
            <a:xfrm>
              <a:off x="372532" y="5620487"/>
              <a:ext cx="8517468" cy="646331"/>
            </a:xfrm>
            <a:prstGeom prst="rect">
              <a:avLst/>
            </a:prstGeom>
          </p:spPr>
          <p:txBody>
            <a:bodyPr wrap="square">
              <a:spAutoFit/>
            </a:bodyPr>
            <a:lstStyle/>
            <a:p>
              <a:pPr lvl="0">
                <a:spcAft>
                  <a:spcPts val="1200"/>
                </a:spcAft>
              </a:pPr>
              <a:r>
                <a:rPr lang="en-GB" b="1" dirty="0">
                  <a:solidFill>
                    <a:srgbClr val="7030A0"/>
                  </a:solidFill>
                  <a:latin typeface="Calibri Light" panose="020F0302020204030204"/>
                </a:rPr>
                <a:t>UNI EN ISO 9001 </a:t>
              </a:r>
              <a:r>
                <a:rPr lang="en-GB" dirty="0">
                  <a:solidFill>
                    <a:srgbClr val="000000"/>
                  </a:solidFill>
                  <a:latin typeface="Calibri Light" panose="020F0302020204030204"/>
                </a:rPr>
                <a:t>indicates an Italian national standard (UNI) which is an adoption of a European standard (EN), which is itself an adoption of the International Standard ISO9001.</a:t>
              </a:r>
              <a:endParaRPr lang="en-US" dirty="0">
                <a:solidFill>
                  <a:srgbClr val="000000"/>
                </a:solidFill>
                <a:latin typeface="Calibri Light" panose="020F0302020204030204"/>
              </a:endParaRPr>
            </a:p>
          </p:txBody>
        </p:sp>
        <p:sp>
          <p:nvSpPr>
            <p:cNvPr id="16" name="Tekstvak 15"/>
            <p:cNvSpPr txBox="1"/>
            <p:nvPr/>
          </p:nvSpPr>
          <p:spPr>
            <a:xfrm>
              <a:off x="9635067" y="3210031"/>
              <a:ext cx="1496404" cy="369332"/>
            </a:xfrm>
            <a:prstGeom prst="rect">
              <a:avLst/>
            </a:prstGeom>
            <a:noFill/>
          </p:spPr>
          <p:txBody>
            <a:bodyPr wrap="square" rtlCol="0">
              <a:spAutoFit/>
            </a:bodyPr>
            <a:lstStyle/>
            <a:p>
              <a:r>
                <a:rPr lang="en-GB" b="1" i="1" dirty="0" smtClean="0">
                  <a:solidFill>
                    <a:srgbClr val="7030A0"/>
                  </a:solidFill>
                  <a:latin typeface="+mj-lt"/>
                </a:rPr>
                <a:t>Accreditation</a:t>
              </a:r>
              <a:endParaRPr lang="en-GB" b="1" i="1" dirty="0">
                <a:solidFill>
                  <a:srgbClr val="7030A0"/>
                </a:solidFill>
                <a:latin typeface="+mj-lt"/>
              </a:endParaRPr>
            </a:p>
          </p:txBody>
        </p:sp>
        <p:sp>
          <p:nvSpPr>
            <p:cNvPr id="18" name="PIJL-RECHTS 17"/>
            <p:cNvSpPr/>
            <p:nvPr/>
          </p:nvSpPr>
          <p:spPr>
            <a:xfrm rot="10800000" flipH="1">
              <a:off x="8466667" y="5709174"/>
              <a:ext cx="911004" cy="217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el 1"/>
          <p:cNvSpPr txBox="1">
            <a:spLocks/>
          </p:cNvSpPr>
          <p:nvPr/>
        </p:nvSpPr>
        <p:spPr>
          <a:xfrm>
            <a:off x="7789333" y="6443133"/>
            <a:ext cx="4390813"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in Management and Maintenance</a:t>
            </a:r>
            <a:endParaRPr lang="en-GB" sz="2000" dirty="0"/>
          </a:p>
        </p:txBody>
      </p:sp>
      <p:sp>
        <p:nvSpPr>
          <p:cNvPr id="22" name="Tekstvak 2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46618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3262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Names of Standards are indicated by prefixes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Electrical Safety Standards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hthoek 4"/>
          <p:cNvSpPr/>
          <p:nvPr/>
        </p:nvSpPr>
        <p:spPr>
          <a:xfrm>
            <a:off x="476249" y="3004882"/>
            <a:ext cx="10056284" cy="923330"/>
          </a:xfrm>
          <a:prstGeom prst="rect">
            <a:avLst/>
          </a:prstGeom>
        </p:spPr>
        <p:txBody>
          <a:bodyPr wrap="square">
            <a:spAutoFit/>
          </a:bodyPr>
          <a:lstStyle/>
          <a:p>
            <a:pPr lvl="0"/>
            <a:r>
              <a:rPr lang="en-GB" dirty="0">
                <a:solidFill>
                  <a:srgbClr val="000000"/>
                </a:solidFill>
                <a:latin typeface="Calibri Light" panose="020F0302020204030204"/>
              </a:rPr>
              <a:t>National standards specify the requirements for application in the particular country. </a:t>
            </a:r>
            <a:endParaRPr lang="en-GB" dirty="0" smtClean="0">
              <a:solidFill>
                <a:srgbClr val="000000"/>
              </a:solidFill>
              <a:latin typeface="Calibri Light" panose="020F0302020204030204"/>
            </a:endParaRPr>
          </a:p>
          <a:p>
            <a:pPr lvl="0"/>
            <a:endParaRPr lang="en-GB" dirty="0">
              <a:solidFill>
                <a:srgbClr val="000000"/>
              </a:solidFill>
              <a:latin typeface="Calibri Light" panose="020F0302020204030204"/>
            </a:endParaRPr>
          </a:p>
          <a:p>
            <a:pPr lvl="0"/>
            <a:r>
              <a:rPr lang="en-GB" b="1" dirty="0" smtClean="0">
                <a:solidFill>
                  <a:srgbClr val="7030A0"/>
                </a:solidFill>
                <a:latin typeface="Calibri Light" panose="020F0302020204030204"/>
              </a:rPr>
              <a:t>BS</a:t>
            </a:r>
            <a:r>
              <a:rPr lang="en-GB" dirty="0" smtClean="0">
                <a:solidFill>
                  <a:srgbClr val="000000"/>
                </a:solidFill>
                <a:latin typeface="Calibri Light" panose="020F0302020204030204"/>
              </a:rPr>
              <a:t> </a:t>
            </a:r>
            <a:r>
              <a:rPr lang="en-GB" dirty="0">
                <a:solidFill>
                  <a:srgbClr val="000000"/>
                </a:solidFill>
                <a:latin typeface="Calibri Light" panose="020F0302020204030204"/>
              </a:rPr>
              <a:t>denotes Britain's National Standards which are controlled by the British Standards Institute (BSI). </a:t>
            </a:r>
            <a:endParaRPr lang="en-GB" dirty="0" smtClean="0">
              <a:solidFill>
                <a:srgbClr val="000000"/>
              </a:solidFill>
              <a:latin typeface="Calibri Light" panose="020F0302020204030204"/>
            </a:endParaRPr>
          </a:p>
        </p:txBody>
      </p:sp>
      <p:sp>
        <p:nvSpPr>
          <p:cNvPr id="3" name="Rechthoek 2"/>
          <p:cNvSpPr/>
          <p:nvPr/>
        </p:nvSpPr>
        <p:spPr>
          <a:xfrm>
            <a:off x="467704" y="4281927"/>
            <a:ext cx="11055351" cy="646331"/>
          </a:xfrm>
          <a:prstGeom prst="rect">
            <a:avLst/>
          </a:prstGeom>
        </p:spPr>
        <p:txBody>
          <a:bodyPr wrap="square">
            <a:spAutoFit/>
          </a:bodyPr>
          <a:lstStyle/>
          <a:p>
            <a:pPr lvl="0"/>
            <a:r>
              <a:rPr lang="en-GB" dirty="0" smtClean="0">
                <a:solidFill>
                  <a:srgbClr val="000000"/>
                </a:solidFill>
                <a:latin typeface="Calibri Light" panose="020F0302020204030204"/>
              </a:rPr>
              <a:t>When a national standard is equal to the international standard, prefixes can be combined, as in e.g</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a:p>
            <a:pPr lvl="0"/>
            <a:r>
              <a:rPr lang="en-GB" dirty="0" smtClean="0">
                <a:solidFill>
                  <a:srgbClr val="000000"/>
                </a:solidFill>
                <a:latin typeface="Calibri Light" panose="020F0302020204030204"/>
              </a:rPr>
              <a:t>"</a:t>
            </a:r>
            <a:r>
              <a:rPr lang="en-GB" b="1" dirty="0">
                <a:solidFill>
                  <a:srgbClr val="7030A0"/>
                </a:solidFill>
                <a:latin typeface="Calibri Light" panose="020F0302020204030204"/>
              </a:rPr>
              <a:t>BS EN ISO/IEC </a:t>
            </a:r>
            <a:r>
              <a:rPr lang="en-GB" dirty="0">
                <a:solidFill>
                  <a:srgbClr val="000000"/>
                </a:solidFill>
                <a:latin typeface="Calibri Light" panose="020F0302020204030204"/>
              </a:rPr>
              <a:t>17020: 2004 General criteria for the operation of various types of bodies performing inspection". </a:t>
            </a:r>
            <a:endParaRPr lang="en-GB" dirty="0" smtClean="0">
              <a:solidFill>
                <a:srgbClr val="000000"/>
              </a:solidFill>
              <a:latin typeface="Calibri Light" panose="020F0302020204030204"/>
            </a:endParaRPr>
          </a:p>
        </p:txBody>
      </p:sp>
      <p:sp>
        <p:nvSpPr>
          <p:cNvPr id="9" name="Rechthoek 8"/>
          <p:cNvSpPr/>
          <p:nvPr/>
        </p:nvSpPr>
        <p:spPr>
          <a:xfrm>
            <a:off x="467704" y="1443841"/>
            <a:ext cx="10934700" cy="646331"/>
          </a:xfrm>
          <a:prstGeom prst="rect">
            <a:avLst/>
          </a:prstGeom>
        </p:spPr>
        <p:txBody>
          <a:bodyPr wrap="square">
            <a:spAutoFit/>
          </a:bodyPr>
          <a:lstStyle/>
          <a:p>
            <a:pPr lvl="0"/>
            <a:r>
              <a:rPr lang="en-GB" b="1" dirty="0" smtClean="0">
                <a:solidFill>
                  <a:srgbClr val="7030A0"/>
                </a:solidFill>
                <a:latin typeface="Calibri Light" panose="020F0302020204030204"/>
              </a:rPr>
              <a:t>EN </a:t>
            </a:r>
            <a:r>
              <a:rPr lang="en-GB" dirty="0">
                <a:solidFill>
                  <a:srgbClr val="000000"/>
                </a:solidFill>
                <a:latin typeface="Calibri Light" panose="020F0302020204030204"/>
              </a:rPr>
              <a:t>denotes a Standard which is adopted by the European community and is controlled by the European Committee for Standardisation (CEN).</a:t>
            </a:r>
          </a:p>
        </p:txBody>
      </p:sp>
      <p:sp>
        <p:nvSpPr>
          <p:cNvPr id="10" name="Rechthoek 9"/>
          <p:cNvSpPr/>
          <p:nvPr/>
        </p:nvSpPr>
        <p:spPr>
          <a:xfrm>
            <a:off x="476249" y="2364530"/>
            <a:ext cx="11072284" cy="369332"/>
          </a:xfrm>
          <a:prstGeom prst="rect">
            <a:avLst/>
          </a:prstGeom>
        </p:spPr>
        <p:txBody>
          <a:bodyPr wrap="square">
            <a:spAutoFit/>
          </a:bodyPr>
          <a:lstStyle/>
          <a:p>
            <a:r>
              <a:rPr lang="en-GB" b="1" dirty="0">
                <a:solidFill>
                  <a:srgbClr val="7030A0"/>
                </a:solidFill>
                <a:latin typeface="+mj-lt"/>
              </a:rPr>
              <a:t>ISO</a:t>
            </a:r>
            <a:r>
              <a:rPr lang="en-GB" dirty="0">
                <a:latin typeface="+mj-lt"/>
              </a:rPr>
              <a:t> denotes a worldwide standard issued by the International Organisation for Standardisation. </a:t>
            </a:r>
            <a:endParaRPr lang="en-GB" dirty="0" smtClean="0">
              <a:latin typeface="+mj-lt"/>
            </a:endParaRPr>
          </a:p>
        </p:txBody>
      </p:sp>
      <p:sp>
        <p:nvSpPr>
          <p:cNvPr id="7" name="Rechthoek 6"/>
          <p:cNvSpPr/>
          <p:nvPr/>
        </p:nvSpPr>
        <p:spPr>
          <a:xfrm>
            <a:off x="476249" y="5153111"/>
            <a:ext cx="10610084" cy="646331"/>
          </a:xfrm>
          <a:prstGeom prst="rect">
            <a:avLst/>
          </a:prstGeom>
        </p:spPr>
        <p:txBody>
          <a:bodyPr wrap="none">
            <a:spAutoFit/>
          </a:bodyPr>
          <a:lstStyle/>
          <a:p>
            <a:r>
              <a:rPr lang="en-GB" dirty="0" smtClean="0">
                <a:solidFill>
                  <a:srgbClr val="000000"/>
                </a:solidFill>
                <a:latin typeface="Calibri Light" panose="020F0302020204030204"/>
              </a:rPr>
              <a:t>The ‘2004‘ in this name indicates the year that a version of the standard was agreed upon. It helps to distinguish </a:t>
            </a:r>
          </a:p>
          <a:p>
            <a:r>
              <a:rPr lang="en-GB" dirty="0" smtClean="0">
                <a:solidFill>
                  <a:srgbClr val="000000"/>
                </a:solidFill>
                <a:latin typeface="Calibri Light" panose="020F0302020204030204"/>
              </a:rPr>
              <a:t>different versions of a standard that has evolved over time.  </a:t>
            </a:r>
            <a:endParaRPr lang="en-GB" dirty="0"/>
          </a:p>
        </p:txBody>
      </p:sp>
      <p:cxnSp>
        <p:nvCxnSpPr>
          <p:cNvPr id="13" name="Rechte verbindingslijn met pijl 12"/>
          <p:cNvCxnSpPr/>
          <p:nvPr/>
        </p:nvCxnSpPr>
        <p:spPr>
          <a:xfrm flipV="1">
            <a:off x="1236134" y="4886616"/>
            <a:ext cx="1422399" cy="335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p:nvPicPr>
        <p:blipFill>
          <a:blip r:embed="rId2"/>
          <a:stretch>
            <a:fillRect/>
          </a:stretch>
        </p:blipFill>
        <p:spPr>
          <a:xfrm>
            <a:off x="10202663" y="2993454"/>
            <a:ext cx="1599869" cy="920993"/>
          </a:xfrm>
          <a:prstGeom prst="rect">
            <a:avLst/>
          </a:prstGeom>
        </p:spPr>
      </p:pic>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680177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07844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Standard shoe sizes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in Management and Maintenance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hthoek 8"/>
          <p:cNvSpPr/>
          <p:nvPr/>
        </p:nvSpPr>
        <p:spPr>
          <a:xfrm>
            <a:off x="567265" y="1336885"/>
            <a:ext cx="11521018" cy="707886"/>
          </a:xfrm>
          <a:prstGeom prst="rect">
            <a:avLst/>
          </a:prstGeom>
        </p:spPr>
        <p:txBody>
          <a:bodyPr wrap="square">
            <a:spAutoFit/>
          </a:bodyPr>
          <a:lstStyle/>
          <a:p>
            <a:r>
              <a:rPr lang="en-GB" sz="2000" dirty="0" smtClean="0">
                <a:latin typeface="+mj-lt"/>
              </a:rPr>
              <a:t>In most countries we can order shoes (or clothes) simply by referring to a size. </a:t>
            </a:r>
          </a:p>
          <a:p>
            <a:r>
              <a:rPr lang="en-GB" sz="2000" dirty="0" smtClean="0">
                <a:latin typeface="+mj-lt"/>
              </a:rPr>
              <a:t>This is only possible because manufacturers follow some </a:t>
            </a:r>
            <a:r>
              <a:rPr lang="en-GB" sz="2000" b="1" dirty="0" smtClean="0">
                <a:solidFill>
                  <a:srgbClr val="7030A0"/>
                </a:solidFill>
                <a:latin typeface="+mj-lt"/>
              </a:rPr>
              <a:t>industrial standards </a:t>
            </a:r>
            <a:r>
              <a:rPr lang="en-GB" sz="2000" dirty="0" smtClean="0">
                <a:latin typeface="+mj-lt"/>
              </a:rPr>
              <a:t>in making shoes and clothes.</a:t>
            </a:r>
            <a:endParaRPr lang="en-US" sz="2000" dirty="0">
              <a:latin typeface="+mj-lt"/>
            </a:endParaRPr>
          </a:p>
        </p:txBody>
      </p:sp>
      <p:sp>
        <p:nvSpPr>
          <p:cNvPr id="7" name="Rechthoek 6"/>
          <p:cNvSpPr/>
          <p:nvPr/>
        </p:nvSpPr>
        <p:spPr>
          <a:xfrm>
            <a:off x="8738538" y="5166227"/>
            <a:ext cx="3299961" cy="1015663"/>
          </a:xfrm>
          <a:prstGeom prst="rect">
            <a:avLst/>
          </a:prstGeom>
          <a:solidFill>
            <a:schemeClr val="bg2"/>
          </a:solidFill>
          <a:ln>
            <a:solidFill>
              <a:srgbClr val="7030A0"/>
            </a:solidFill>
          </a:ln>
        </p:spPr>
        <p:txBody>
          <a:bodyPr wrap="square">
            <a:spAutoFit/>
          </a:bodyPr>
          <a:lstStyle/>
          <a:p>
            <a:r>
              <a:rPr lang="en-GB" sz="2000" dirty="0" smtClean="0">
                <a:latin typeface="+mj-lt"/>
              </a:rPr>
              <a:t>Standards are not primarily about safety, but about convenience and efficiency …. </a:t>
            </a:r>
            <a:endParaRPr lang="en-US" sz="2000" dirty="0">
              <a:latin typeface="+mj-lt"/>
            </a:endParaRPr>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6021" y="2137455"/>
            <a:ext cx="7618541" cy="2154789"/>
          </a:xfrm>
          <a:prstGeom prst="rect">
            <a:avLst/>
          </a:prstGeom>
        </p:spPr>
      </p:pic>
      <p:grpSp>
        <p:nvGrpSpPr>
          <p:cNvPr id="5" name="Groep 4"/>
          <p:cNvGrpSpPr/>
          <p:nvPr/>
        </p:nvGrpSpPr>
        <p:grpSpPr>
          <a:xfrm>
            <a:off x="606021" y="4292244"/>
            <a:ext cx="11506504" cy="1985793"/>
            <a:chOff x="606021" y="4292244"/>
            <a:chExt cx="11506504" cy="1985793"/>
          </a:xfrm>
        </p:grpSpPr>
        <p:sp>
          <p:nvSpPr>
            <p:cNvPr id="8" name="Rechthoek 7"/>
            <p:cNvSpPr/>
            <p:nvPr/>
          </p:nvSpPr>
          <p:spPr>
            <a:xfrm>
              <a:off x="8664514" y="4292244"/>
              <a:ext cx="3448011" cy="707886"/>
            </a:xfrm>
            <a:prstGeom prst="rect">
              <a:avLst/>
            </a:prstGeom>
          </p:spPr>
          <p:txBody>
            <a:bodyPr wrap="square">
              <a:spAutoFit/>
            </a:bodyPr>
            <a:lstStyle/>
            <a:p>
              <a:r>
                <a:rPr lang="en-GB" sz="2000" dirty="0" smtClean="0">
                  <a:latin typeface="+mj-lt"/>
                </a:rPr>
                <a:t>International Standardization is more difficult to achieve……</a:t>
              </a:r>
              <a:endParaRPr lang="en-US" sz="2000" dirty="0">
                <a:latin typeface="+mj-lt"/>
              </a:endParaRPr>
            </a:p>
          </p:txBody>
        </p:sp>
        <p:pic>
          <p:nvPicPr>
            <p:cNvPr id="4" name="Afbeelding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6021" y="4382576"/>
              <a:ext cx="7643476" cy="1895461"/>
            </a:xfrm>
            <a:prstGeom prst="rect">
              <a:avLst/>
            </a:prstGeom>
          </p:spPr>
        </p:pic>
      </p:grpSp>
      <p:sp>
        <p:nvSpPr>
          <p:cNvPr id="10" name="Rechthoek 9"/>
          <p:cNvSpPr/>
          <p:nvPr/>
        </p:nvSpPr>
        <p:spPr>
          <a:xfrm>
            <a:off x="8664514" y="2789503"/>
            <a:ext cx="3299961" cy="707886"/>
          </a:xfrm>
          <a:prstGeom prst="rect">
            <a:avLst/>
          </a:prstGeom>
        </p:spPr>
        <p:txBody>
          <a:bodyPr wrap="square">
            <a:spAutoFit/>
          </a:bodyPr>
          <a:lstStyle/>
          <a:p>
            <a:pPr lvl="0" algn="ctr"/>
            <a:r>
              <a:rPr lang="en-GB" sz="2000" dirty="0">
                <a:solidFill>
                  <a:srgbClr val="000000"/>
                </a:solidFill>
                <a:latin typeface="Calibri Light" panose="020F0302020204030204"/>
              </a:rPr>
              <a:t>There are </a:t>
            </a:r>
            <a:r>
              <a:rPr lang="en-GB" sz="2000" b="1" dirty="0">
                <a:solidFill>
                  <a:srgbClr val="7030A0"/>
                </a:solidFill>
                <a:latin typeface="Calibri Light" panose="020F0302020204030204"/>
              </a:rPr>
              <a:t>no regulations </a:t>
            </a:r>
            <a:r>
              <a:rPr lang="en-GB" sz="2000" dirty="0">
                <a:solidFill>
                  <a:srgbClr val="000000"/>
                </a:solidFill>
                <a:latin typeface="Calibri Light" panose="020F0302020204030204"/>
              </a:rPr>
              <a:t>covering shoe sizes !</a:t>
            </a:r>
            <a:endParaRPr lang="en-US" sz="2000" dirty="0">
              <a:solidFill>
                <a:srgbClr val="000000"/>
              </a:solidFill>
              <a:latin typeface="Calibri Light" panose="020F0302020204030204"/>
            </a:endParaRPr>
          </a:p>
        </p:txBody>
      </p:sp>
      <p:sp>
        <p:nvSpPr>
          <p:cNvPr id="13" name="Tekstvak 1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12425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1485" y="6496333"/>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389467" y="448683"/>
            <a:ext cx="11588754" cy="673629"/>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Voluntary standards rather than Regulations for medical devices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hthoek 8"/>
          <p:cNvSpPr/>
          <p:nvPr/>
        </p:nvSpPr>
        <p:spPr>
          <a:xfrm>
            <a:off x="389467" y="1397594"/>
            <a:ext cx="11243733" cy="1646605"/>
          </a:xfrm>
          <a:prstGeom prst="rect">
            <a:avLst/>
          </a:prstGeom>
        </p:spPr>
        <p:txBody>
          <a:bodyPr wrap="square">
            <a:spAutoFit/>
          </a:bodyPr>
          <a:lstStyle/>
          <a:p>
            <a:pPr lvl="0"/>
            <a:r>
              <a:rPr lang="en-GB" dirty="0">
                <a:solidFill>
                  <a:srgbClr val="000000"/>
                </a:solidFill>
                <a:latin typeface="Calibri Light" panose="020F0302020204030204"/>
              </a:rPr>
              <a:t>Although a standard can be set and mandated by an authority, the current trend is for </a:t>
            </a:r>
            <a:r>
              <a:rPr lang="en-GB" dirty="0" smtClean="0">
                <a:solidFill>
                  <a:srgbClr val="000000"/>
                </a:solidFill>
                <a:latin typeface="Calibri Light" panose="020F0302020204030204"/>
              </a:rPr>
              <a:t>the </a:t>
            </a:r>
            <a:r>
              <a:rPr lang="en-GB" b="1" dirty="0" smtClean="0">
                <a:solidFill>
                  <a:srgbClr val="7030A0"/>
                </a:solidFill>
                <a:latin typeface="Calibri Light" panose="020F0302020204030204"/>
              </a:rPr>
              <a:t>adoption </a:t>
            </a:r>
            <a:r>
              <a:rPr lang="en-GB" b="1" dirty="0">
                <a:solidFill>
                  <a:srgbClr val="7030A0"/>
                </a:solidFill>
                <a:latin typeface="Calibri Light" panose="020F0302020204030204"/>
              </a:rPr>
              <a:t>of voluntary standards </a:t>
            </a:r>
            <a:r>
              <a:rPr lang="en-GB" dirty="0">
                <a:solidFill>
                  <a:srgbClr val="000000"/>
                </a:solidFill>
                <a:latin typeface="Calibri Light" panose="020F0302020204030204"/>
              </a:rPr>
              <a:t>established by consensus from all interested parties. </a:t>
            </a:r>
          </a:p>
          <a:p>
            <a:pPr lvl="0"/>
            <a:endParaRPr lang="en-GB" sz="1100" dirty="0">
              <a:solidFill>
                <a:srgbClr val="000000"/>
              </a:solidFill>
              <a:latin typeface="Calibri Light" panose="020F0302020204030204"/>
            </a:endParaRPr>
          </a:p>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use of voluntary standards originated from the realization that </a:t>
            </a:r>
            <a:r>
              <a:rPr lang="en-GB" dirty="0" smtClean="0">
                <a:solidFill>
                  <a:srgbClr val="000000"/>
                </a:solidFill>
                <a:latin typeface="Calibri Light" panose="020F0302020204030204"/>
              </a:rPr>
              <a:t>while </a:t>
            </a:r>
            <a:r>
              <a:rPr lang="en-GB" b="1" dirty="0" smtClean="0">
                <a:solidFill>
                  <a:srgbClr val="7030A0"/>
                </a:solidFill>
                <a:latin typeface="Calibri Light" panose="020F0302020204030204"/>
              </a:rPr>
              <a:t>regulations</a:t>
            </a:r>
            <a:r>
              <a:rPr lang="en-GB" dirty="0" smtClean="0">
                <a:solidFill>
                  <a:srgbClr val="000000"/>
                </a:solidFill>
                <a:latin typeface="Calibri Light" panose="020F0302020204030204"/>
              </a:rPr>
              <a:t> </a:t>
            </a:r>
            <a:r>
              <a:rPr lang="en-GB" dirty="0">
                <a:solidFill>
                  <a:srgbClr val="000000"/>
                </a:solidFill>
                <a:latin typeface="Calibri Light" panose="020F0302020204030204"/>
              </a:rPr>
              <a:t>generally address the </a:t>
            </a:r>
            <a:r>
              <a:rPr lang="en-GB" b="1" dirty="0">
                <a:solidFill>
                  <a:srgbClr val="7030A0"/>
                </a:solidFill>
                <a:latin typeface="Calibri Light" panose="020F0302020204030204"/>
              </a:rPr>
              <a:t>essential safety and performance principles</a:t>
            </a:r>
            <a:r>
              <a:rPr lang="en-GB" dirty="0">
                <a:solidFill>
                  <a:srgbClr val="000000"/>
                </a:solidFill>
                <a:latin typeface="Calibri Light" panose="020F0302020204030204"/>
              </a:rPr>
              <a:t>, </a:t>
            </a:r>
            <a:r>
              <a:rPr lang="en-GB" dirty="0" smtClean="0">
                <a:solidFill>
                  <a:srgbClr val="000000"/>
                </a:solidFill>
                <a:latin typeface="Calibri Light" panose="020F0302020204030204"/>
              </a:rPr>
              <a:t>manufacturers and </a:t>
            </a:r>
            <a:r>
              <a:rPr lang="en-GB" dirty="0">
                <a:solidFill>
                  <a:srgbClr val="000000"/>
                </a:solidFill>
                <a:latin typeface="Calibri Light" panose="020F0302020204030204"/>
              </a:rPr>
              <a:t>users still need to know </a:t>
            </a:r>
            <a:r>
              <a:rPr lang="en-GB" dirty="0" smtClean="0">
                <a:solidFill>
                  <a:srgbClr val="000000"/>
                </a:solidFill>
                <a:latin typeface="Calibri Light" panose="020F0302020204030204"/>
              </a:rPr>
              <a:t>more, detailed </a:t>
            </a:r>
            <a:r>
              <a:rPr lang="en-GB" dirty="0">
                <a:solidFill>
                  <a:srgbClr val="000000"/>
                </a:solidFill>
                <a:latin typeface="Calibri Light" panose="020F0302020204030204"/>
              </a:rPr>
              <a:t>specifications pertaining to specific products. </a:t>
            </a:r>
            <a:r>
              <a:rPr lang="en-GB" dirty="0" smtClean="0">
                <a:solidFill>
                  <a:srgbClr val="000000"/>
                </a:solidFill>
                <a:latin typeface="Calibri Light" panose="020F0302020204030204"/>
              </a:rPr>
              <a:t>This is better implemented by voluntary standards than by regulations. </a:t>
            </a:r>
          </a:p>
        </p:txBody>
      </p:sp>
      <p:sp>
        <p:nvSpPr>
          <p:cNvPr id="21" name="Titel 1"/>
          <p:cNvSpPr txBox="1">
            <a:spLocks/>
          </p:cNvSpPr>
          <p:nvPr/>
        </p:nvSpPr>
        <p:spPr>
          <a:xfrm>
            <a:off x="7789333" y="6443133"/>
            <a:ext cx="4390813"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in Management and Maintenance</a:t>
            </a:r>
            <a:endParaRPr lang="en-GB" sz="2000" dirty="0"/>
          </a:p>
        </p:txBody>
      </p:sp>
      <p:sp>
        <p:nvSpPr>
          <p:cNvPr id="6" name="Rechthoek 5"/>
          <p:cNvSpPr/>
          <p:nvPr/>
        </p:nvSpPr>
        <p:spPr>
          <a:xfrm>
            <a:off x="467704" y="3097399"/>
            <a:ext cx="10498666" cy="2970044"/>
          </a:xfrm>
          <a:prstGeom prst="rect">
            <a:avLst/>
          </a:prstGeom>
        </p:spPr>
        <p:txBody>
          <a:bodyPr wrap="square">
            <a:spAutoFit/>
          </a:bodyPr>
          <a:lstStyle/>
          <a:p>
            <a:pPr lvl="0"/>
            <a:r>
              <a:rPr lang="en-GB" dirty="0">
                <a:solidFill>
                  <a:srgbClr val="000000"/>
                </a:solidFill>
                <a:latin typeface="Calibri Light" panose="020F0302020204030204"/>
              </a:rPr>
              <a:t>The use of voluntary/consensus standards has many advantages including the following</a:t>
            </a:r>
            <a:r>
              <a:rPr lang="en-GB" dirty="0" smtClean="0">
                <a:solidFill>
                  <a:srgbClr val="000000"/>
                </a:solidFill>
                <a:latin typeface="Calibri Light" panose="020F0302020204030204"/>
              </a:rPr>
              <a:t>:</a:t>
            </a:r>
          </a:p>
          <a:p>
            <a:pPr lvl="0"/>
            <a:endParaRPr lang="en-GB" sz="1000" dirty="0">
              <a:solidFill>
                <a:srgbClr val="000000"/>
              </a:solidFill>
              <a:latin typeface="Calibri Light" panose="020F0302020204030204"/>
            </a:endParaRPr>
          </a:p>
          <a:p>
            <a:pPr marL="541338" lvl="0" indent="-269875">
              <a:spcAft>
                <a:spcPts val="900"/>
              </a:spcAft>
              <a:buFont typeface="Arial" panose="020B0604020202020204" pitchFamily="34" charset="0"/>
              <a:buChar char="•"/>
            </a:pPr>
            <a:r>
              <a:rPr lang="en-GB" dirty="0" smtClean="0">
                <a:solidFill>
                  <a:srgbClr val="000000"/>
                </a:solidFill>
                <a:latin typeface="Calibri Light" panose="020F0302020204030204"/>
              </a:rPr>
              <a:t>They </a:t>
            </a:r>
            <a:r>
              <a:rPr lang="en-GB" dirty="0">
                <a:solidFill>
                  <a:srgbClr val="000000"/>
                </a:solidFill>
                <a:latin typeface="Calibri Light" panose="020F0302020204030204"/>
              </a:rPr>
              <a:t>are normally developed by experts with access to the </a:t>
            </a:r>
            <a:r>
              <a:rPr lang="en-GB" b="1" dirty="0">
                <a:solidFill>
                  <a:srgbClr val="7030A0"/>
                </a:solidFill>
                <a:latin typeface="Calibri Light" panose="020F0302020204030204"/>
              </a:rPr>
              <a:t>vast resources </a:t>
            </a:r>
            <a:r>
              <a:rPr lang="en-GB" dirty="0">
                <a:solidFill>
                  <a:srgbClr val="000000"/>
                </a:solidFill>
                <a:latin typeface="Calibri Light" panose="020F0302020204030204"/>
              </a:rPr>
              <a:t>available </a:t>
            </a:r>
            <a:r>
              <a:rPr lang="en-GB" dirty="0" smtClean="0">
                <a:solidFill>
                  <a:srgbClr val="000000"/>
                </a:solidFill>
                <a:latin typeface="Calibri Light" panose="020F0302020204030204"/>
              </a:rPr>
              <a:t>in the </a:t>
            </a:r>
            <a:r>
              <a:rPr lang="en-GB" dirty="0">
                <a:solidFill>
                  <a:srgbClr val="000000"/>
                </a:solidFill>
                <a:latin typeface="Calibri Light" panose="020F0302020204030204"/>
              </a:rPr>
              <a:t>professional </a:t>
            </a:r>
            <a:r>
              <a:rPr lang="en-GB" dirty="0" smtClean="0">
                <a:solidFill>
                  <a:srgbClr val="000000"/>
                </a:solidFill>
                <a:latin typeface="Calibri Light" panose="020F0302020204030204"/>
              </a:rPr>
              <a:t>communities. By </a:t>
            </a:r>
            <a:r>
              <a:rPr lang="en-GB" dirty="0">
                <a:solidFill>
                  <a:srgbClr val="000000"/>
                </a:solidFill>
                <a:latin typeface="Calibri Light" panose="020F0302020204030204"/>
              </a:rPr>
              <a:t>taking advantage of such existing resources, the government can overcome its </a:t>
            </a:r>
            <a:r>
              <a:rPr lang="en-GB" dirty="0" smtClean="0">
                <a:solidFill>
                  <a:srgbClr val="000000"/>
                </a:solidFill>
                <a:latin typeface="Calibri Light" panose="020F0302020204030204"/>
              </a:rPr>
              <a:t>own </a:t>
            </a:r>
            <a:r>
              <a:rPr lang="en-GB" b="1" dirty="0" smtClean="0">
                <a:solidFill>
                  <a:srgbClr val="7030A0"/>
                </a:solidFill>
                <a:latin typeface="Calibri Light" panose="020F0302020204030204"/>
              </a:rPr>
              <a:t>limited </a:t>
            </a:r>
            <a:r>
              <a:rPr lang="en-GB" b="1" dirty="0">
                <a:solidFill>
                  <a:srgbClr val="7030A0"/>
                </a:solidFill>
                <a:latin typeface="Calibri Light" panose="020F0302020204030204"/>
              </a:rPr>
              <a:t>resources </a:t>
            </a:r>
            <a:r>
              <a:rPr lang="en-GB" dirty="0">
                <a:solidFill>
                  <a:srgbClr val="000000"/>
                </a:solidFill>
                <a:latin typeface="Calibri Light" panose="020F0302020204030204"/>
              </a:rPr>
              <a:t>for providing product specific technical requirements </a:t>
            </a:r>
            <a:r>
              <a:rPr lang="en-GB" dirty="0" smtClean="0">
                <a:solidFill>
                  <a:srgbClr val="000000"/>
                </a:solidFill>
                <a:latin typeface="Calibri Light" panose="020F0302020204030204"/>
              </a:rPr>
              <a:t>and characteristics</a:t>
            </a:r>
            <a:r>
              <a:rPr lang="en-GB" dirty="0">
                <a:solidFill>
                  <a:srgbClr val="000000"/>
                </a:solidFill>
                <a:latin typeface="Calibri Light" panose="020F0302020204030204"/>
              </a:rPr>
              <a:t>.</a:t>
            </a:r>
          </a:p>
          <a:p>
            <a:pPr marL="541338" lvl="0" indent="-269875">
              <a:spcAft>
                <a:spcPts val="900"/>
              </a:spcAft>
              <a:buFont typeface="Arial" panose="020B0604020202020204" pitchFamily="34" charset="0"/>
              <a:buChar char="•"/>
            </a:pPr>
            <a:r>
              <a:rPr lang="en-GB" dirty="0" smtClean="0">
                <a:solidFill>
                  <a:srgbClr val="000000"/>
                </a:solidFill>
                <a:latin typeface="Calibri Light" panose="020F0302020204030204"/>
              </a:rPr>
              <a:t>Conformity </a:t>
            </a:r>
            <a:r>
              <a:rPr lang="en-GB" dirty="0">
                <a:solidFill>
                  <a:srgbClr val="000000"/>
                </a:solidFill>
                <a:latin typeface="Calibri Light" panose="020F0302020204030204"/>
              </a:rPr>
              <a:t>to standards can also be assessed by an </a:t>
            </a:r>
            <a:r>
              <a:rPr lang="en-GB" b="1" dirty="0">
                <a:solidFill>
                  <a:srgbClr val="7030A0"/>
                </a:solidFill>
                <a:latin typeface="Calibri Light" panose="020F0302020204030204"/>
              </a:rPr>
              <a:t>accredited third party </a:t>
            </a:r>
            <a:r>
              <a:rPr lang="en-GB" dirty="0">
                <a:solidFill>
                  <a:srgbClr val="000000"/>
                </a:solidFill>
                <a:latin typeface="Calibri Light" panose="020F0302020204030204"/>
              </a:rPr>
              <a:t>(such as </a:t>
            </a:r>
            <a:r>
              <a:rPr lang="en-GB" dirty="0" smtClean="0">
                <a:solidFill>
                  <a:srgbClr val="000000"/>
                </a:solidFill>
                <a:latin typeface="Calibri Light" panose="020F0302020204030204"/>
              </a:rPr>
              <a:t>a notified </a:t>
            </a:r>
            <a:r>
              <a:rPr lang="en-GB" dirty="0">
                <a:solidFill>
                  <a:srgbClr val="000000"/>
                </a:solidFill>
                <a:latin typeface="Calibri Light" panose="020F0302020204030204"/>
              </a:rPr>
              <a:t>body in Europe), which is a well-established industrial practice around </a:t>
            </a:r>
            <a:r>
              <a:rPr lang="en-GB" dirty="0" smtClean="0">
                <a:solidFill>
                  <a:srgbClr val="000000"/>
                </a:solidFill>
                <a:latin typeface="Calibri Light" panose="020F0302020204030204"/>
              </a:rPr>
              <a:t>the world</a:t>
            </a:r>
            <a:r>
              <a:rPr lang="en-GB" dirty="0">
                <a:solidFill>
                  <a:srgbClr val="000000"/>
                </a:solidFill>
                <a:latin typeface="Calibri Light" panose="020F0302020204030204"/>
              </a:rPr>
              <a:t>.</a:t>
            </a:r>
          </a:p>
          <a:p>
            <a:pPr marL="541338" lvl="0" indent="-269875">
              <a:spcAft>
                <a:spcPts val="900"/>
              </a:spcAft>
              <a:buFont typeface="Arial" panose="020B0604020202020204" pitchFamily="34" charset="0"/>
              <a:buChar char="•"/>
            </a:pPr>
            <a:r>
              <a:rPr lang="en-GB" dirty="0" smtClean="0">
                <a:solidFill>
                  <a:srgbClr val="000000"/>
                </a:solidFill>
                <a:latin typeface="Calibri Light" panose="020F0302020204030204"/>
              </a:rPr>
              <a:t>As </a:t>
            </a:r>
            <a:r>
              <a:rPr lang="en-GB" dirty="0">
                <a:solidFill>
                  <a:srgbClr val="000000"/>
                </a:solidFill>
                <a:latin typeface="Calibri Light" panose="020F0302020204030204"/>
              </a:rPr>
              <a:t>technology advances, it is much easier to </a:t>
            </a:r>
            <a:r>
              <a:rPr lang="en-GB" b="1" dirty="0">
                <a:solidFill>
                  <a:srgbClr val="7030A0"/>
                </a:solidFill>
                <a:latin typeface="Calibri Light" panose="020F0302020204030204"/>
              </a:rPr>
              <a:t>update standards </a:t>
            </a:r>
            <a:r>
              <a:rPr lang="en-GB" dirty="0">
                <a:solidFill>
                  <a:srgbClr val="000000"/>
                </a:solidFill>
                <a:latin typeface="Calibri Light" panose="020F0302020204030204"/>
              </a:rPr>
              <a:t>than to change regulations</a:t>
            </a:r>
            <a:r>
              <a:rPr lang="en-GB" dirty="0" smtClean="0">
                <a:solidFill>
                  <a:srgbClr val="000000"/>
                </a:solidFill>
                <a:latin typeface="Calibri Light" panose="020F0302020204030204"/>
              </a:rPr>
              <a:t>. Timely </a:t>
            </a:r>
            <a:r>
              <a:rPr lang="en-GB" dirty="0">
                <a:solidFill>
                  <a:srgbClr val="000000"/>
                </a:solidFill>
                <a:latin typeface="Calibri Light" panose="020F0302020204030204"/>
              </a:rPr>
              <a:t>development and periodic revision by expert groups make medical </a:t>
            </a:r>
            <a:r>
              <a:rPr lang="en-GB" dirty="0" smtClean="0">
                <a:solidFill>
                  <a:srgbClr val="000000"/>
                </a:solidFill>
                <a:latin typeface="Calibri Light" panose="020F0302020204030204"/>
              </a:rPr>
              <a:t>device standards </a:t>
            </a:r>
            <a:r>
              <a:rPr lang="en-GB" dirty="0">
                <a:solidFill>
                  <a:srgbClr val="000000"/>
                </a:solidFill>
                <a:latin typeface="Calibri Light" panose="020F0302020204030204"/>
              </a:rPr>
              <a:t>effective and efficient tools for supporting health care</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97946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159940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07844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Non-standard electrical plugs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in Management and Maintenance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hthoek 8"/>
          <p:cNvSpPr/>
          <p:nvPr/>
        </p:nvSpPr>
        <p:spPr>
          <a:xfrm>
            <a:off x="476249" y="1570619"/>
            <a:ext cx="8684684" cy="646331"/>
          </a:xfrm>
          <a:prstGeom prst="rect">
            <a:avLst/>
          </a:prstGeom>
        </p:spPr>
        <p:txBody>
          <a:bodyPr wrap="square">
            <a:spAutoFit/>
          </a:bodyPr>
          <a:lstStyle/>
          <a:p>
            <a:r>
              <a:rPr lang="en-GB" b="1" dirty="0" smtClean="0">
                <a:solidFill>
                  <a:srgbClr val="7030A0"/>
                </a:solidFill>
                <a:latin typeface="+mj-lt"/>
              </a:rPr>
              <a:t>Incompatibility</a:t>
            </a:r>
            <a:r>
              <a:rPr lang="en-GB" dirty="0" smtClean="0">
                <a:latin typeface="+mj-lt"/>
              </a:rPr>
              <a:t> between electrical plugs and receptacles is a good example where different countries follow different standards. </a:t>
            </a:r>
            <a:endParaRPr lang="en-US" dirty="0">
              <a:latin typeface="+mj-lt"/>
            </a:endParaRPr>
          </a:p>
        </p:txBody>
      </p:sp>
      <p:sp>
        <p:nvSpPr>
          <p:cNvPr id="7" name="Rechthoek 6"/>
          <p:cNvSpPr/>
          <p:nvPr/>
        </p:nvSpPr>
        <p:spPr>
          <a:xfrm>
            <a:off x="907971" y="5455585"/>
            <a:ext cx="3782563" cy="646331"/>
          </a:xfrm>
          <a:prstGeom prst="rect">
            <a:avLst/>
          </a:prstGeom>
        </p:spPr>
        <p:txBody>
          <a:bodyPr wrap="square">
            <a:spAutoFit/>
          </a:bodyPr>
          <a:lstStyle/>
          <a:p>
            <a:pPr algn="ctr"/>
            <a:r>
              <a:rPr lang="en-GB" dirty="0" smtClean="0">
                <a:latin typeface="+mj-lt"/>
              </a:rPr>
              <a:t>For users/customers, </a:t>
            </a:r>
          </a:p>
          <a:p>
            <a:pPr algn="ctr"/>
            <a:r>
              <a:rPr lang="en-GB" dirty="0" smtClean="0">
                <a:latin typeface="+mj-lt"/>
              </a:rPr>
              <a:t>this hampers international travel</a:t>
            </a:r>
            <a:endParaRPr lang="en-US" dirty="0">
              <a:latin typeface="+mj-lt"/>
            </a:endParaRPr>
          </a:p>
        </p:txBody>
      </p:sp>
      <p:sp>
        <p:nvSpPr>
          <p:cNvPr id="8" name="Rechthoek 7"/>
          <p:cNvSpPr/>
          <p:nvPr/>
        </p:nvSpPr>
        <p:spPr>
          <a:xfrm>
            <a:off x="6040965" y="5455584"/>
            <a:ext cx="5219701" cy="646331"/>
          </a:xfrm>
          <a:prstGeom prst="rect">
            <a:avLst/>
          </a:prstGeom>
        </p:spPr>
        <p:txBody>
          <a:bodyPr wrap="square">
            <a:spAutoFit/>
          </a:bodyPr>
          <a:lstStyle/>
          <a:p>
            <a:pPr algn="ctr"/>
            <a:r>
              <a:rPr lang="en-GB" dirty="0" smtClean="0">
                <a:latin typeface="+mj-lt"/>
              </a:rPr>
              <a:t>For manufacturers of products, this increases the cost of production, without adding value for customers. </a:t>
            </a:r>
            <a:endParaRPr lang="en-US" dirty="0">
              <a:latin typeface="+mj-lt"/>
            </a:endParaRPr>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0060" y="2325005"/>
            <a:ext cx="1693802" cy="2521005"/>
          </a:xfrm>
          <a:prstGeom prst="rect">
            <a:avLst/>
          </a:prstGeom>
        </p:spPr>
      </p:pic>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2587" y="2637936"/>
            <a:ext cx="2418821" cy="2338001"/>
          </a:xfrm>
          <a:prstGeom prst="rect">
            <a:avLst/>
          </a:prstGeom>
        </p:spPr>
      </p:pic>
      <p:pic>
        <p:nvPicPr>
          <p:cNvPr id="5" name="Afbeelding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00133" y="2779629"/>
            <a:ext cx="2963334" cy="1519366"/>
          </a:xfrm>
          <a:prstGeom prst="rect">
            <a:avLst/>
          </a:prstGeom>
        </p:spPr>
      </p:pic>
      <p:pic>
        <p:nvPicPr>
          <p:cNvPr id="10" name="Afbeelding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93443" y="2594831"/>
            <a:ext cx="1810185" cy="1810185"/>
          </a:xfrm>
          <a:prstGeom prst="rect">
            <a:avLst/>
          </a:prstGeom>
        </p:spPr>
      </p:pic>
      <p:sp>
        <p:nvSpPr>
          <p:cNvPr id="13" name="Tekstvak 1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744316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07844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Standardization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in Management and Maintenance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hthoek 8"/>
          <p:cNvSpPr/>
          <p:nvPr/>
        </p:nvSpPr>
        <p:spPr>
          <a:xfrm>
            <a:off x="1684231" y="2588611"/>
            <a:ext cx="8811684" cy="1938992"/>
          </a:xfrm>
          <a:prstGeom prst="rect">
            <a:avLst/>
          </a:prstGeom>
        </p:spPr>
        <p:txBody>
          <a:bodyPr wrap="square">
            <a:spAutoFit/>
          </a:bodyPr>
          <a:lstStyle/>
          <a:p>
            <a:pPr algn="ctr"/>
            <a:r>
              <a:rPr lang="en-GB" sz="2400" dirty="0" smtClean="0">
                <a:latin typeface="+mj-lt"/>
              </a:rPr>
              <a:t>Name 10 things that are standardized across the world</a:t>
            </a:r>
          </a:p>
          <a:p>
            <a:pPr algn="ctr"/>
            <a:endParaRPr lang="en-GB" sz="2400" dirty="0">
              <a:latin typeface="+mj-lt"/>
            </a:endParaRPr>
          </a:p>
          <a:p>
            <a:pPr algn="ctr"/>
            <a:endParaRPr lang="en-GB" sz="2400" dirty="0" smtClean="0">
              <a:latin typeface="+mj-lt"/>
            </a:endParaRPr>
          </a:p>
          <a:p>
            <a:pPr algn="ctr"/>
            <a:r>
              <a:rPr lang="en-GB" sz="2400" dirty="0" smtClean="0">
                <a:latin typeface="+mj-lt"/>
              </a:rPr>
              <a:t>Name 10 things that are not standardized, but that you would like to be standardized…..</a:t>
            </a:r>
            <a:endParaRPr lang="en-US" sz="2400" dirty="0">
              <a:latin typeface="+mj-lt"/>
            </a:endParaRPr>
          </a:p>
        </p:txBody>
      </p: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217986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07844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Standardization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in Management and Maintenance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hthoek 8"/>
          <p:cNvSpPr/>
          <p:nvPr/>
        </p:nvSpPr>
        <p:spPr>
          <a:xfrm>
            <a:off x="476249" y="1436256"/>
            <a:ext cx="4586817" cy="4247317"/>
          </a:xfrm>
          <a:prstGeom prst="rect">
            <a:avLst/>
          </a:prstGeom>
        </p:spPr>
        <p:txBody>
          <a:bodyPr wrap="square">
            <a:spAutoFit/>
          </a:bodyPr>
          <a:lstStyle/>
          <a:p>
            <a:r>
              <a:rPr lang="en-GB" dirty="0">
                <a:latin typeface="+mj-lt"/>
              </a:rPr>
              <a:t>10 things that are </a:t>
            </a:r>
            <a:r>
              <a:rPr lang="en-GB" b="1" dirty="0" smtClean="0">
                <a:solidFill>
                  <a:srgbClr val="7030A0"/>
                </a:solidFill>
                <a:latin typeface="+mj-lt"/>
              </a:rPr>
              <a:t>standardized across the world</a:t>
            </a:r>
          </a:p>
          <a:p>
            <a:endParaRPr lang="en-GB" dirty="0">
              <a:latin typeface="+mj-lt"/>
            </a:endParaRPr>
          </a:p>
          <a:p>
            <a:pPr marL="342900" indent="-342900">
              <a:buFont typeface="Arial" panose="020B0604020202020204" pitchFamily="34" charset="0"/>
              <a:buChar char="•"/>
            </a:pPr>
            <a:r>
              <a:rPr lang="en-GB" dirty="0" smtClean="0">
                <a:latin typeface="+mj-lt"/>
              </a:rPr>
              <a:t>the internet / websites</a:t>
            </a:r>
          </a:p>
          <a:p>
            <a:pPr marL="342900" indent="-342900">
              <a:buFont typeface="Arial" panose="020B0604020202020204" pitchFamily="34" charset="0"/>
              <a:buChar char="•"/>
            </a:pPr>
            <a:r>
              <a:rPr lang="en-GB" dirty="0" smtClean="0">
                <a:latin typeface="+mj-lt"/>
              </a:rPr>
              <a:t>e-mail</a:t>
            </a:r>
          </a:p>
          <a:p>
            <a:pPr marL="342900" indent="-342900">
              <a:buFont typeface="Arial" panose="020B0604020202020204" pitchFamily="34" charset="0"/>
              <a:buChar char="•"/>
            </a:pPr>
            <a:r>
              <a:rPr lang="en-GB" dirty="0" smtClean="0">
                <a:latin typeface="+mj-lt"/>
              </a:rPr>
              <a:t>lightbulbs</a:t>
            </a:r>
          </a:p>
          <a:p>
            <a:pPr marL="342900" indent="-342900">
              <a:buFont typeface="Arial" panose="020B0604020202020204" pitchFamily="34" charset="0"/>
              <a:buChar char="•"/>
            </a:pPr>
            <a:r>
              <a:rPr lang="en-GB" dirty="0" smtClean="0">
                <a:latin typeface="+mj-lt"/>
              </a:rPr>
              <a:t>USB sticks </a:t>
            </a:r>
          </a:p>
          <a:p>
            <a:pPr marL="342900" indent="-342900">
              <a:buFont typeface="Arial" panose="020B0604020202020204" pitchFamily="34" charset="0"/>
              <a:buChar char="•"/>
            </a:pPr>
            <a:r>
              <a:rPr lang="en-GB" dirty="0" smtClean="0">
                <a:latin typeface="+mj-lt"/>
              </a:rPr>
              <a:t>car tire air connections</a:t>
            </a:r>
          </a:p>
          <a:p>
            <a:pPr marL="342900" indent="-342900">
              <a:buFont typeface="Arial" panose="020B0604020202020204" pitchFamily="34" charset="0"/>
              <a:buChar char="•"/>
            </a:pPr>
            <a:r>
              <a:rPr lang="en-GB" dirty="0" smtClean="0">
                <a:latin typeface="+mj-lt"/>
              </a:rPr>
              <a:t>air traffic control</a:t>
            </a:r>
          </a:p>
          <a:p>
            <a:pPr marL="342900" indent="-342900">
              <a:buFont typeface="Arial" panose="020B0604020202020204" pitchFamily="34" charset="0"/>
              <a:buChar char="•"/>
            </a:pPr>
            <a:r>
              <a:rPr lang="en-GB" dirty="0" smtClean="0">
                <a:latin typeface="+mj-lt"/>
              </a:rPr>
              <a:t>printer ink cartridges within one brand</a:t>
            </a:r>
          </a:p>
          <a:p>
            <a:pPr marL="342900" indent="-342900">
              <a:buFont typeface="Arial" panose="020B0604020202020204" pitchFamily="34" charset="0"/>
              <a:buChar char="•"/>
            </a:pPr>
            <a:r>
              <a:rPr lang="en-GB" dirty="0" smtClean="0">
                <a:latin typeface="+mj-lt"/>
              </a:rPr>
              <a:t>phone call handling</a:t>
            </a:r>
          </a:p>
          <a:p>
            <a:pPr marL="342900" indent="-342900">
              <a:buFont typeface="Arial" panose="020B0604020202020204" pitchFamily="34" charset="0"/>
              <a:buChar char="•"/>
            </a:pPr>
            <a:r>
              <a:rPr lang="en-GB" dirty="0" smtClean="0">
                <a:latin typeface="+mj-lt"/>
              </a:rPr>
              <a:t>SIM cards</a:t>
            </a:r>
          </a:p>
          <a:p>
            <a:pPr marL="342900" indent="-342900">
              <a:buFont typeface="Arial" panose="020B0604020202020204" pitchFamily="34" charset="0"/>
              <a:buChar char="•"/>
            </a:pPr>
            <a:r>
              <a:rPr lang="en-GB" dirty="0" smtClean="0">
                <a:latin typeface="+mj-lt"/>
              </a:rPr>
              <a:t>paper sizes (A4, etc.)</a:t>
            </a:r>
          </a:p>
          <a:p>
            <a:pPr marL="342900" indent="-342900">
              <a:buFont typeface="Arial" panose="020B0604020202020204" pitchFamily="34" charset="0"/>
              <a:buChar char="•"/>
            </a:pPr>
            <a:r>
              <a:rPr lang="en-GB" dirty="0" smtClean="0">
                <a:latin typeface="+mj-lt"/>
              </a:rPr>
              <a:t>freight container sizes </a:t>
            </a:r>
          </a:p>
          <a:p>
            <a:pPr marL="342900" indent="-342900">
              <a:buFont typeface="Arial" panose="020B0604020202020204" pitchFamily="34" charset="0"/>
              <a:buChar char="•"/>
            </a:pPr>
            <a:r>
              <a:rPr lang="en-GB" dirty="0" smtClean="0">
                <a:latin typeface="+mj-lt"/>
              </a:rPr>
              <a:t>credit cards</a:t>
            </a:r>
          </a:p>
          <a:p>
            <a:pPr marL="342900" indent="-342900">
              <a:buFont typeface="Arial" panose="020B0604020202020204" pitchFamily="34" charset="0"/>
              <a:buChar char="•"/>
            </a:pPr>
            <a:r>
              <a:rPr lang="en-GB" dirty="0" smtClean="0">
                <a:latin typeface="+mj-lt"/>
              </a:rPr>
              <a:t>Barcodes</a:t>
            </a:r>
          </a:p>
        </p:txBody>
      </p:sp>
      <p:sp>
        <p:nvSpPr>
          <p:cNvPr id="4" name="Rechthoek 3"/>
          <p:cNvSpPr/>
          <p:nvPr/>
        </p:nvSpPr>
        <p:spPr>
          <a:xfrm>
            <a:off x="6029323" y="1347048"/>
            <a:ext cx="5231343" cy="4247317"/>
          </a:xfrm>
          <a:prstGeom prst="rect">
            <a:avLst/>
          </a:prstGeom>
        </p:spPr>
        <p:txBody>
          <a:bodyPr wrap="square">
            <a:spAutoFit/>
          </a:bodyPr>
          <a:lstStyle/>
          <a:p>
            <a:pPr lvl="0"/>
            <a:r>
              <a:rPr lang="en-GB" dirty="0" smtClean="0">
                <a:solidFill>
                  <a:srgbClr val="000000"/>
                </a:solidFill>
                <a:latin typeface="Calibri Light" panose="020F0302020204030204"/>
              </a:rPr>
              <a:t>10 things </a:t>
            </a:r>
            <a:r>
              <a:rPr lang="en-GB" dirty="0">
                <a:solidFill>
                  <a:srgbClr val="000000"/>
                </a:solidFill>
                <a:latin typeface="Calibri Light" panose="020F0302020204030204"/>
              </a:rPr>
              <a:t>that are </a:t>
            </a:r>
            <a:r>
              <a:rPr lang="en-GB" b="1" dirty="0">
                <a:solidFill>
                  <a:srgbClr val="7030A0"/>
                </a:solidFill>
                <a:latin typeface="Calibri Light" panose="020F0302020204030204"/>
              </a:rPr>
              <a:t>not standardized</a:t>
            </a:r>
            <a:r>
              <a:rPr lang="en-GB" dirty="0">
                <a:solidFill>
                  <a:srgbClr val="000000"/>
                </a:solidFill>
                <a:latin typeface="Calibri Light" panose="020F0302020204030204"/>
              </a:rPr>
              <a:t>, but that </a:t>
            </a:r>
            <a:r>
              <a:rPr lang="en-GB" dirty="0" smtClean="0">
                <a:solidFill>
                  <a:srgbClr val="000000"/>
                </a:solidFill>
                <a:latin typeface="Calibri Light" panose="020F0302020204030204"/>
              </a:rPr>
              <a:t>users / travellers </a:t>
            </a:r>
            <a:r>
              <a:rPr lang="en-GB" dirty="0">
                <a:solidFill>
                  <a:srgbClr val="000000"/>
                </a:solidFill>
                <a:latin typeface="Calibri Light" panose="020F0302020204030204"/>
              </a:rPr>
              <a:t>would </a:t>
            </a:r>
            <a:r>
              <a:rPr lang="en-GB" dirty="0" smtClean="0">
                <a:solidFill>
                  <a:srgbClr val="000000"/>
                </a:solidFill>
                <a:latin typeface="Calibri Light" panose="020F0302020204030204"/>
              </a:rPr>
              <a:t>probably like </a:t>
            </a:r>
            <a:r>
              <a:rPr lang="en-GB" dirty="0">
                <a:solidFill>
                  <a:srgbClr val="000000"/>
                </a:solidFill>
                <a:latin typeface="Calibri Light" panose="020F0302020204030204"/>
              </a:rPr>
              <a:t>to be standardized</a:t>
            </a:r>
            <a:r>
              <a:rPr lang="en-GB" dirty="0" smtClean="0">
                <a:solidFill>
                  <a:srgbClr val="000000"/>
                </a:solidFill>
                <a:latin typeface="Calibri Light" panose="020F0302020204030204"/>
              </a:rPr>
              <a:t>…..</a:t>
            </a:r>
          </a:p>
          <a:p>
            <a:pPr lvl="0"/>
            <a:endParaRPr lang="en-GB" dirty="0">
              <a:solidFill>
                <a:srgbClr val="000000"/>
              </a:solidFill>
              <a:latin typeface="Calibri Light" panose="020F0302020204030204"/>
            </a:endParaRPr>
          </a:p>
          <a:p>
            <a:pPr marL="285750" lvl="0" indent="-285750">
              <a:buFont typeface="Arial" panose="020B0604020202020204" pitchFamily="34" charset="0"/>
              <a:buChar char="•"/>
            </a:pPr>
            <a:r>
              <a:rPr lang="en-GB" dirty="0" smtClean="0">
                <a:solidFill>
                  <a:srgbClr val="000000"/>
                </a:solidFill>
                <a:latin typeface="Calibri Light" panose="020F0302020204030204"/>
              </a:rPr>
              <a:t>traffic: driving left of right side of the road</a:t>
            </a:r>
          </a:p>
          <a:p>
            <a:pPr marL="285750" lvl="0" indent="-285750">
              <a:buFont typeface="Arial" panose="020B0604020202020204" pitchFamily="34" charset="0"/>
              <a:buChar char="•"/>
            </a:pPr>
            <a:r>
              <a:rPr lang="en-GB" dirty="0" smtClean="0">
                <a:solidFill>
                  <a:srgbClr val="000000"/>
                </a:solidFill>
                <a:latin typeface="Calibri Light" panose="020F0302020204030204"/>
              </a:rPr>
              <a:t>cars: steering wheel left or right in the car</a:t>
            </a:r>
          </a:p>
          <a:p>
            <a:pPr marL="285750" lvl="0" indent="-285750">
              <a:buFont typeface="Arial" panose="020B0604020202020204" pitchFamily="34" charset="0"/>
              <a:buChar char="•"/>
            </a:pPr>
            <a:r>
              <a:rPr lang="en-GB" dirty="0" smtClean="0">
                <a:solidFill>
                  <a:srgbClr val="000000"/>
                </a:solidFill>
                <a:latin typeface="Calibri Light" panose="020F0302020204030204"/>
              </a:rPr>
              <a:t>traffic priority rules (on roundabouts)</a:t>
            </a:r>
          </a:p>
          <a:p>
            <a:pPr marL="285750" lvl="0" indent="-285750">
              <a:buFont typeface="Arial" panose="020B0604020202020204" pitchFamily="34" charset="0"/>
              <a:buChar char="•"/>
            </a:pPr>
            <a:r>
              <a:rPr lang="en-GB" dirty="0" smtClean="0">
                <a:solidFill>
                  <a:srgbClr val="000000"/>
                </a:solidFill>
                <a:latin typeface="Calibri Light" panose="020F0302020204030204"/>
              </a:rPr>
              <a:t>electric power: voltage and frequency</a:t>
            </a:r>
          </a:p>
          <a:p>
            <a:pPr marL="285750" lvl="0" indent="-285750">
              <a:buFont typeface="Arial" panose="020B0604020202020204" pitchFamily="34" charset="0"/>
              <a:buChar char="•"/>
            </a:pPr>
            <a:r>
              <a:rPr lang="en-GB" dirty="0" smtClean="0">
                <a:solidFill>
                  <a:srgbClr val="000000"/>
                </a:solidFill>
                <a:latin typeface="Calibri Light" panose="020F0302020204030204"/>
              </a:rPr>
              <a:t>financial currencies</a:t>
            </a:r>
          </a:p>
          <a:p>
            <a:pPr marL="285750" lvl="0" indent="-285750">
              <a:buFont typeface="Arial" panose="020B0604020202020204" pitchFamily="34" charset="0"/>
              <a:buChar char="•"/>
            </a:pPr>
            <a:r>
              <a:rPr lang="en-GB" dirty="0" smtClean="0">
                <a:solidFill>
                  <a:srgbClr val="000000"/>
                </a:solidFill>
                <a:latin typeface="Calibri Light" panose="020F0302020204030204"/>
              </a:rPr>
              <a:t>sizes of shoes and clothes</a:t>
            </a:r>
          </a:p>
          <a:p>
            <a:pPr marL="285750" lvl="0" indent="-285750">
              <a:buFont typeface="Arial" panose="020B0604020202020204" pitchFamily="34" charset="0"/>
              <a:buChar char="•"/>
            </a:pPr>
            <a:r>
              <a:rPr lang="en-GB" dirty="0" smtClean="0">
                <a:solidFill>
                  <a:srgbClr val="000000"/>
                </a:solidFill>
                <a:latin typeface="Calibri Light" panose="020F0302020204030204"/>
              </a:rPr>
              <a:t>printer ink cartridges between brands</a:t>
            </a:r>
          </a:p>
          <a:p>
            <a:pPr marL="285750" lvl="0" indent="-285750">
              <a:buFont typeface="Arial" panose="020B0604020202020204" pitchFamily="34" charset="0"/>
              <a:buChar char="•"/>
            </a:pPr>
            <a:r>
              <a:rPr lang="en-GB" dirty="0" smtClean="0">
                <a:solidFill>
                  <a:srgbClr val="000000"/>
                </a:solidFill>
                <a:latin typeface="Calibri Light" panose="020F0302020204030204"/>
              </a:rPr>
              <a:t>…</a:t>
            </a:r>
          </a:p>
          <a:p>
            <a:pPr marL="285750" lvl="0" indent="-285750">
              <a:buFont typeface="Arial" panose="020B0604020202020204" pitchFamily="34" charset="0"/>
              <a:buChar char="•"/>
            </a:pPr>
            <a:endParaRPr lang="en-GB" dirty="0" smtClean="0">
              <a:solidFill>
                <a:srgbClr val="000000"/>
              </a:solidFill>
              <a:latin typeface="Calibri Light" panose="020F0302020204030204"/>
            </a:endParaRPr>
          </a:p>
          <a:p>
            <a:pPr marL="285750" lvl="0" indent="-285750">
              <a:buFont typeface="Arial" panose="020B0604020202020204" pitchFamily="34" charset="0"/>
              <a:buChar char="•"/>
            </a:pPr>
            <a:endParaRPr lang="en-GB" dirty="0" smtClean="0">
              <a:solidFill>
                <a:srgbClr val="000000"/>
              </a:solidFill>
              <a:latin typeface="Calibri Light" panose="020F0302020204030204"/>
            </a:endParaRPr>
          </a:p>
          <a:p>
            <a:pPr lvl="0"/>
            <a:endParaRPr lang="en-GB" dirty="0" smtClean="0">
              <a:solidFill>
                <a:srgbClr val="000000"/>
              </a:solidFill>
              <a:latin typeface="Calibri Light" panose="020F0302020204030204"/>
            </a:endParaRPr>
          </a:p>
          <a:p>
            <a:pPr lvl="0"/>
            <a:endParaRPr lang="en-US" dirty="0">
              <a:solidFill>
                <a:srgbClr val="000000"/>
              </a:solidFill>
              <a:latin typeface="Calibri Light" panose="020F0302020204030204"/>
            </a:endParaRPr>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83501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07844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Medical Equipment standardization is limited….</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in Management and Maintenance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ep 4"/>
          <p:cNvGrpSpPr/>
          <p:nvPr/>
        </p:nvGrpSpPr>
        <p:grpSpPr>
          <a:xfrm>
            <a:off x="6788150" y="1637890"/>
            <a:ext cx="4472516" cy="3430115"/>
            <a:chOff x="6788150" y="1637890"/>
            <a:chExt cx="4472516" cy="3430115"/>
          </a:xfrm>
        </p:grpSpPr>
        <p:sp>
          <p:nvSpPr>
            <p:cNvPr id="9" name="Rechthoek 8"/>
            <p:cNvSpPr/>
            <p:nvPr/>
          </p:nvSpPr>
          <p:spPr>
            <a:xfrm>
              <a:off x="6788150" y="1637890"/>
              <a:ext cx="3714751" cy="2814617"/>
            </a:xfrm>
            <a:prstGeom prst="rect">
              <a:avLst/>
            </a:prstGeom>
          </p:spPr>
          <p:txBody>
            <a:bodyPr wrap="square">
              <a:spAutoFit/>
            </a:bodyPr>
            <a:lstStyle/>
            <a:p>
              <a:pPr>
                <a:lnSpc>
                  <a:spcPct val="150000"/>
                </a:lnSpc>
              </a:pPr>
              <a:r>
                <a:rPr lang="en-GB" sz="2000" b="1" dirty="0" smtClean="0">
                  <a:solidFill>
                    <a:srgbClr val="7030A0"/>
                  </a:solidFill>
                  <a:latin typeface="+mj-lt"/>
                </a:rPr>
                <a:t>Not Standardized </a:t>
              </a:r>
              <a:r>
                <a:rPr lang="en-GB" sz="2000" b="1" dirty="0">
                  <a:solidFill>
                    <a:srgbClr val="7030A0"/>
                  </a:solidFill>
                  <a:latin typeface="+mj-lt"/>
                </a:rPr>
                <a:t>(examples only</a:t>
              </a:r>
              <a:r>
                <a:rPr lang="en-GB" sz="2000" b="1" dirty="0" smtClean="0">
                  <a:solidFill>
                    <a:srgbClr val="7030A0"/>
                  </a:solidFill>
                  <a:latin typeface="+mj-lt"/>
                </a:rPr>
                <a:t>)</a:t>
              </a:r>
              <a:endParaRPr lang="en-GB" sz="2000" dirty="0" smtClean="0">
                <a:latin typeface="+mj-lt"/>
              </a:endParaRPr>
            </a:p>
            <a:p>
              <a:pPr>
                <a:lnSpc>
                  <a:spcPct val="150000"/>
                </a:lnSpc>
              </a:pPr>
              <a:r>
                <a:rPr lang="en-GB" sz="2000" dirty="0" smtClean="0">
                  <a:latin typeface="+mj-lt"/>
                </a:rPr>
                <a:t>Consumables</a:t>
              </a:r>
              <a:endParaRPr lang="en-GB" sz="2000" dirty="0">
                <a:latin typeface="+mj-lt"/>
              </a:endParaRPr>
            </a:p>
            <a:p>
              <a:pPr>
                <a:lnSpc>
                  <a:spcPct val="150000"/>
                </a:lnSpc>
              </a:pPr>
              <a:r>
                <a:rPr lang="en-GB" sz="2000" dirty="0" smtClean="0">
                  <a:latin typeface="+mj-lt"/>
                </a:rPr>
                <a:t>Spare parts</a:t>
              </a:r>
              <a:endParaRPr lang="en-GB" sz="2000" dirty="0">
                <a:latin typeface="+mj-lt"/>
              </a:endParaRPr>
            </a:p>
            <a:p>
              <a:pPr>
                <a:lnSpc>
                  <a:spcPct val="150000"/>
                </a:lnSpc>
              </a:pPr>
              <a:r>
                <a:rPr lang="en-GB" sz="2000" dirty="0" smtClean="0">
                  <a:latin typeface="+mj-lt"/>
                </a:rPr>
                <a:t>User Interfaces</a:t>
              </a:r>
              <a:endParaRPr lang="en-GB" sz="2000" dirty="0">
                <a:latin typeface="+mj-lt"/>
              </a:endParaRPr>
            </a:p>
            <a:p>
              <a:pPr>
                <a:lnSpc>
                  <a:spcPct val="150000"/>
                </a:lnSpc>
              </a:pPr>
              <a:r>
                <a:rPr lang="en-GB" sz="2000" dirty="0" smtClean="0">
                  <a:latin typeface="+mj-lt"/>
                </a:rPr>
                <a:t>Performance (Image Quality, …) </a:t>
              </a:r>
              <a:endParaRPr lang="en-GB" sz="2000" dirty="0">
                <a:latin typeface="+mj-lt"/>
              </a:endParaRPr>
            </a:p>
            <a:p>
              <a:pPr>
                <a:lnSpc>
                  <a:spcPct val="150000"/>
                </a:lnSpc>
              </a:pPr>
              <a:r>
                <a:rPr lang="en-GB" sz="2000" dirty="0" smtClean="0">
                  <a:latin typeface="+mj-lt"/>
                </a:rPr>
                <a:t>….</a:t>
              </a:r>
              <a:endParaRPr lang="en-US" sz="2000" dirty="0">
                <a:latin typeface="+mj-lt"/>
              </a:endParaRPr>
            </a:p>
          </p:txBody>
        </p:sp>
        <p:sp>
          <p:nvSpPr>
            <p:cNvPr id="8" name="Rechthoek 7"/>
            <p:cNvSpPr/>
            <p:nvPr/>
          </p:nvSpPr>
          <p:spPr>
            <a:xfrm>
              <a:off x="8439147" y="4698673"/>
              <a:ext cx="2821519" cy="369332"/>
            </a:xfrm>
            <a:prstGeom prst="rect">
              <a:avLst/>
            </a:prstGeom>
            <a:solidFill>
              <a:schemeClr val="bg2"/>
            </a:solidFill>
            <a:ln>
              <a:solidFill>
                <a:srgbClr val="7030A0"/>
              </a:solidFill>
            </a:ln>
          </p:spPr>
          <p:txBody>
            <a:bodyPr wrap="square">
              <a:spAutoFit/>
            </a:bodyPr>
            <a:lstStyle/>
            <a:p>
              <a:r>
                <a:rPr lang="en-GB" dirty="0" smtClean="0">
                  <a:latin typeface="+mj-lt"/>
                </a:rPr>
                <a:t>Limiting competition ….</a:t>
              </a:r>
              <a:endParaRPr lang="en-US" dirty="0">
                <a:latin typeface="+mj-lt"/>
              </a:endParaRPr>
            </a:p>
          </p:txBody>
        </p:sp>
      </p:grpSp>
      <p:sp>
        <p:nvSpPr>
          <p:cNvPr id="3" name="Tekstvak 2"/>
          <p:cNvSpPr txBox="1"/>
          <p:nvPr/>
        </p:nvSpPr>
        <p:spPr>
          <a:xfrm>
            <a:off x="1159933" y="1637890"/>
            <a:ext cx="4504267" cy="2400657"/>
          </a:xfrm>
          <a:prstGeom prst="rect">
            <a:avLst/>
          </a:prstGeom>
          <a:noFill/>
        </p:spPr>
        <p:txBody>
          <a:bodyPr wrap="square" rtlCol="0">
            <a:spAutoFit/>
          </a:bodyPr>
          <a:lstStyle/>
          <a:p>
            <a:pPr>
              <a:lnSpc>
                <a:spcPct val="150000"/>
              </a:lnSpc>
            </a:pPr>
            <a:r>
              <a:rPr lang="en-GB" sz="2000" b="1" dirty="0" smtClean="0">
                <a:solidFill>
                  <a:srgbClr val="7030A0"/>
                </a:solidFill>
                <a:latin typeface="+mj-lt"/>
              </a:rPr>
              <a:t>Standardized (examples only)</a:t>
            </a:r>
          </a:p>
          <a:p>
            <a:pPr>
              <a:lnSpc>
                <a:spcPct val="150000"/>
              </a:lnSpc>
            </a:pPr>
            <a:r>
              <a:rPr lang="en-GB" sz="2000" dirty="0" smtClean="0">
                <a:latin typeface="+mj-lt"/>
              </a:rPr>
              <a:t>Medical gas / regulators, flow meters, ….</a:t>
            </a:r>
          </a:p>
          <a:p>
            <a:pPr>
              <a:lnSpc>
                <a:spcPct val="150000"/>
              </a:lnSpc>
            </a:pPr>
            <a:r>
              <a:rPr lang="en-GB" sz="2000" dirty="0" smtClean="0">
                <a:latin typeface="+mj-lt"/>
              </a:rPr>
              <a:t>X-ray dose measurement</a:t>
            </a:r>
          </a:p>
          <a:p>
            <a:pPr>
              <a:lnSpc>
                <a:spcPct val="150000"/>
              </a:lnSpc>
            </a:pPr>
            <a:r>
              <a:rPr lang="en-GB" sz="2000" dirty="0" smtClean="0">
                <a:latin typeface="+mj-lt"/>
              </a:rPr>
              <a:t>digital image data formats (DICOM)</a:t>
            </a:r>
          </a:p>
          <a:p>
            <a:pPr>
              <a:lnSpc>
                <a:spcPct val="150000"/>
              </a:lnSpc>
            </a:pPr>
            <a:r>
              <a:rPr lang="en-GB" sz="2000" dirty="0" smtClean="0">
                <a:latin typeface="+mj-lt"/>
              </a:rPr>
              <a:t>Patient Information (HL7)</a:t>
            </a:r>
          </a:p>
        </p:txBody>
      </p:sp>
      <p:sp>
        <p:nvSpPr>
          <p:cNvPr id="4" name="Rechthoek 3"/>
          <p:cNvSpPr/>
          <p:nvPr/>
        </p:nvSpPr>
        <p:spPr>
          <a:xfrm>
            <a:off x="338242" y="5642969"/>
            <a:ext cx="11503661" cy="553998"/>
          </a:xfrm>
          <a:prstGeom prst="rect">
            <a:avLst/>
          </a:prstGeom>
        </p:spPr>
        <p:txBody>
          <a:bodyPr wrap="square">
            <a:spAutoFit/>
          </a:bodyPr>
          <a:lstStyle/>
          <a:p>
            <a:pPr lvl="0">
              <a:lnSpc>
                <a:spcPct val="150000"/>
              </a:lnSpc>
            </a:pPr>
            <a:r>
              <a:rPr lang="en-GB" sz="2000" dirty="0">
                <a:solidFill>
                  <a:srgbClr val="000000"/>
                </a:solidFill>
                <a:latin typeface="Calibri Light" panose="020F0302020204030204"/>
              </a:rPr>
              <a:t>Equipment Inventory List </a:t>
            </a:r>
            <a:r>
              <a:rPr lang="en-GB" sz="2000" dirty="0" smtClean="0">
                <a:solidFill>
                  <a:srgbClr val="000000"/>
                </a:solidFill>
                <a:latin typeface="Calibri Light" panose="020F0302020204030204"/>
              </a:rPr>
              <a:t>Zambia(?), Form </a:t>
            </a:r>
            <a:r>
              <a:rPr lang="en-GB" sz="2000" dirty="0">
                <a:solidFill>
                  <a:srgbClr val="000000"/>
                </a:solidFill>
                <a:latin typeface="Calibri Light" panose="020F0302020204030204"/>
              </a:rPr>
              <a:t>for Maintenance in </a:t>
            </a:r>
            <a:r>
              <a:rPr lang="en-GB" sz="2000" dirty="0" smtClean="0">
                <a:solidFill>
                  <a:srgbClr val="000000"/>
                </a:solidFill>
                <a:latin typeface="Calibri Light" panose="020F0302020204030204"/>
              </a:rPr>
              <a:t>Zambia(?), Preventive Maintenance protocols…</a:t>
            </a:r>
            <a:endParaRPr lang="en-GB" sz="2000" dirty="0">
              <a:solidFill>
                <a:srgbClr val="000000"/>
              </a:solidFill>
              <a:latin typeface="Calibri Light" panose="020F0302020204030204"/>
            </a:endParaRPr>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54383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07844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Standards in Medical Devices are important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in Management and Maintenance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hthoek 2"/>
          <p:cNvSpPr/>
          <p:nvPr/>
        </p:nvSpPr>
        <p:spPr>
          <a:xfrm>
            <a:off x="476249" y="1635031"/>
            <a:ext cx="11106152" cy="1477328"/>
          </a:xfrm>
          <a:prstGeom prst="rect">
            <a:avLst/>
          </a:prstGeom>
        </p:spPr>
        <p:txBody>
          <a:bodyPr wrap="square">
            <a:spAutoFit/>
          </a:bodyPr>
          <a:lstStyle/>
          <a:p>
            <a:pPr lvl="0"/>
            <a:r>
              <a:rPr lang="en-GB" dirty="0">
                <a:solidFill>
                  <a:srgbClr val="000000"/>
                </a:solidFill>
                <a:latin typeface="+mj-lt"/>
              </a:rPr>
              <a:t>Health care workers are well aware </a:t>
            </a:r>
            <a:r>
              <a:rPr lang="en-GB" b="1" dirty="0">
                <a:solidFill>
                  <a:srgbClr val="7030A0"/>
                </a:solidFill>
                <a:latin typeface="+mj-lt"/>
              </a:rPr>
              <a:t>of incompatible consumables </a:t>
            </a:r>
            <a:r>
              <a:rPr lang="en-GB" dirty="0">
                <a:solidFill>
                  <a:srgbClr val="000000"/>
                </a:solidFill>
                <a:latin typeface="+mj-lt"/>
              </a:rPr>
              <a:t>or </a:t>
            </a:r>
            <a:r>
              <a:rPr lang="en-GB" b="1" dirty="0">
                <a:solidFill>
                  <a:srgbClr val="7030A0"/>
                </a:solidFill>
                <a:latin typeface="+mj-lt"/>
              </a:rPr>
              <a:t>replacement parts </a:t>
            </a:r>
            <a:r>
              <a:rPr lang="en-GB" dirty="0">
                <a:solidFill>
                  <a:srgbClr val="000000"/>
                </a:solidFill>
                <a:latin typeface="+mj-lt"/>
              </a:rPr>
              <a:t>in medical devices of similar function that are made by different manufacturers (e.g. IV set, X-ray cassettes). </a:t>
            </a:r>
            <a:endParaRPr lang="en-GB" dirty="0" smtClean="0">
              <a:solidFill>
                <a:srgbClr val="000000"/>
              </a:solidFill>
              <a:latin typeface="+mj-lt"/>
            </a:endParaRPr>
          </a:p>
          <a:p>
            <a:pPr lvl="0"/>
            <a:endParaRPr lang="en-GB" dirty="0">
              <a:solidFill>
                <a:srgbClr val="000000"/>
              </a:solidFill>
              <a:latin typeface="+mj-lt"/>
            </a:endParaRPr>
          </a:p>
          <a:p>
            <a:pPr lvl="0"/>
            <a:r>
              <a:rPr lang="en-GB" dirty="0" smtClean="0">
                <a:solidFill>
                  <a:srgbClr val="000000"/>
                </a:solidFill>
                <a:latin typeface="+mj-lt"/>
              </a:rPr>
              <a:t>The </a:t>
            </a:r>
            <a:r>
              <a:rPr lang="en-GB" dirty="0">
                <a:solidFill>
                  <a:srgbClr val="000000"/>
                </a:solidFill>
                <a:latin typeface="+mj-lt"/>
              </a:rPr>
              <a:t>lack of available consumables and repair parts is an important cause of medical equipment problems that are constantly encountered in </a:t>
            </a:r>
            <a:r>
              <a:rPr lang="en-GB" dirty="0" smtClean="0">
                <a:solidFill>
                  <a:srgbClr val="000000"/>
                </a:solidFill>
                <a:latin typeface="+mj-lt"/>
              </a:rPr>
              <a:t>developing countries</a:t>
            </a:r>
            <a:r>
              <a:rPr lang="en-GB" dirty="0">
                <a:solidFill>
                  <a:srgbClr val="000000"/>
                </a:solidFill>
                <a:latin typeface="+mj-lt"/>
              </a:rPr>
              <a:t>. </a:t>
            </a:r>
          </a:p>
        </p:txBody>
      </p:sp>
      <p:grpSp>
        <p:nvGrpSpPr>
          <p:cNvPr id="7" name="Groep 6"/>
          <p:cNvGrpSpPr/>
          <p:nvPr/>
        </p:nvGrpSpPr>
        <p:grpSpPr>
          <a:xfrm>
            <a:off x="476249" y="2841478"/>
            <a:ext cx="9549560" cy="2348589"/>
            <a:chOff x="476249" y="2841478"/>
            <a:chExt cx="9549560" cy="2348589"/>
          </a:xfrm>
        </p:grpSpPr>
        <p:sp>
          <p:nvSpPr>
            <p:cNvPr id="4" name="Rechthoek 3"/>
            <p:cNvSpPr/>
            <p:nvPr/>
          </p:nvSpPr>
          <p:spPr>
            <a:xfrm>
              <a:off x="476249" y="3577416"/>
              <a:ext cx="6096000" cy="1200329"/>
            </a:xfrm>
            <a:prstGeom prst="rect">
              <a:avLst/>
            </a:prstGeom>
          </p:spPr>
          <p:txBody>
            <a:bodyPr>
              <a:spAutoFit/>
            </a:bodyPr>
            <a:lstStyle/>
            <a:p>
              <a:pPr lvl="0"/>
              <a:r>
                <a:rPr lang="en-GB" dirty="0">
                  <a:solidFill>
                    <a:srgbClr val="000000"/>
                  </a:solidFill>
                  <a:latin typeface="+mj-lt"/>
                </a:rPr>
                <a:t>Most medical devices are used globally. The safety, performance and consistent quality of medical devices is, therefore, an international public health interest. Thus, </a:t>
              </a:r>
              <a:r>
                <a:rPr lang="en-GB" b="1" dirty="0">
                  <a:solidFill>
                    <a:srgbClr val="7030A0"/>
                  </a:solidFill>
                  <a:latin typeface="+mj-lt"/>
                </a:rPr>
                <a:t>global harmonization </a:t>
              </a:r>
              <a:r>
                <a:rPr lang="en-GB" dirty="0">
                  <a:solidFill>
                    <a:srgbClr val="000000"/>
                  </a:solidFill>
                  <a:latin typeface="+mj-lt"/>
                </a:rPr>
                <a:t>of </a:t>
              </a:r>
              <a:r>
                <a:rPr lang="en-GB" b="1" dirty="0">
                  <a:solidFill>
                    <a:srgbClr val="7030A0"/>
                  </a:solidFill>
                  <a:latin typeface="+mj-lt"/>
                </a:rPr>
                <a:t>medical device standards </a:t>
              </a:r>
              <a:r>
                <a:rPr lang="en-GB" dirty="0">
                  <a:solidFill>
                    <a:srgbClr val="000000"/>
                  </a:solidFill>
                  <a:latin typeface="+mj-lt"/>
                </a:rPr>
                <a:t>(and regulations) is critical. </a:t>
              </a:r>
              <a:endParaRPr lang="en-US" dirty="0">
                <a:solidFill>
                  <a:srgbClr val="000000"/>
                </a:solidFill>
                <a:latin typeface="+mj-lt"/>
              </a:endParaRPr>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77220" y="2841478"/>
              <a:ext cx="2348589" cy="2348589"/>
            </a:xfrm>
            <a:prstGeom prst="rect">
              <a:avLst/>
            </a:prstGeom>
          </p:spPr>
        </p:pic>
      </p:gr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2" name="Rechthoek 11"/>
          <p:cNvSpPr/>
          <p:nvPr/>
        </p:nvSpPr>
        <p:spPr>
          <a:xfrm>
            <a:off x="9743014" y="5858303"/>
            <a:ext cx="1763186" cy="369332"/>
          </a:xfrm>
          <a:prstGeom prst="rect">
            <a:avLst/>
          </a:prstGeom>
          <a:solidFill>
            <a:schemeClr val="bg2"/>
          </a:solidFill>
          <a:ln>
            <a:solidFill>
              <a:srgbClr val="7030A0"/>
            </a:solidFill>
          </a:ln>
        </p:spPr>
        <p:txBody>
          <a:bodyPr wrap="square">
            <a:spAutoFit/>
          </a:bodyPr>
          <a:lstStyle/>
          <a:p>
            <a:r>
              <a:rPr lang="en-GB" dirty="0" smtClean="0">
                <a:latin typeface="+mj-lt"/>
              </a:rPr>
              <a:t>End of Intro …</a:t>
            </a:r>
            <a:endParaRPr lang="en-US" dirty="0">
              <a:latin typeface="+mj-lt"/>
            </a:endParaRPr>
          </a:p>
        </p:txBody>
      </p:sp>
    </p:spTree>
    <p:extLst>
      <p:ext uri="{BB962C8B-B14F-4D97-AF65-F5344CB8AC3E}">
        <p14:creationId xmlns:p14="http://schemas.microsoft.com/office/powerpoint/2010/main" val="149942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50" y="440796"/>
            <a:ext cx="7007626"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What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is a standard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in Management and Maintenance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hthoek 3"/>
          <p:cNvSpPr/>
          <p:nvPr/>
        </p:nvSpPr>
        <p:spPr>
          <a:xfrm>
            <a:off x="1268306" y="1795218"/>
            <a:ext cx="9643534" cy="1554272"/>
          </a:xfrm>
          <a:prstGeom prst="rect">
            <a:avLst/>
          </a:prstGeom>
        </p:spPr>
        <p:txBody>
          <a:bodyPr wrap="square">
            <a:spAutoFit/>
          </a:bodyPr>
          <a:lstStyle/>
          <a:p>
            <a:pPr lvl="0">
              <a:spcBef>
                <a:spcPts val="600"/>
              </a:spcBef>
            </a:pPr>
            <a:r>
              <a:rPr lang="en-GB" sz="2000" dirty="0">
                <a:solidFill>
                  <a:srgbClr val="000000"/>
                </a:solidFill>
                <a:latin typeface="Calibri Light" panose="020F0302020204030204"/>
              </a:rPr>
              <a:t>Standards are </a:t>
            </a:r>
            <a:r>
              <a:rPr lang="en-GB" sz="2000" b="1" dirty="0">
                <a:solidFill>
                  <a:srgbClr val="7030A0"/>
                </a:solidFill>
                <a:latin typeface="Calibri Light" panose="020F0302020204030204"/>
              </a:rPr>
              <a:t>documented agreements </a:t>
            </a:r>
            <a:endParaRPr lang="en-GB" sz="2000" b="1" dirty="0" smtClean="0">
              <a:solidFill>
                <a:srgbClr val="7030A0"/>
              </a:solidFill>
              <a:latin typeface="Calibri Light" panose="020F0302020204030204"/>
            </a:endParaRPr>
          </a:p>
          <a:p>
            <a:pPr marL="800100" lvl="1" indent="-342900">
              <a:spcBef>
                <a:spcPts val="600"/>
              </a:spcBef>
              <a:buFont typeface="Arial" panose="020B0604020202020204" pitchFamily="34" charset="0"/>
              <a:buChar char="•"/>
            </a:pPr>
            <a:r>
              <a:rPr lang="en-GB" sz="2000" dirty="0" smtClean="0">
                <a:solidFill>
                  <a:srgbClr val="000000"/>
                </a:solidFill>
                <a:latin typeface="Calibri Light" panose="020F0302020204030204"/>
              </a:rPr>
              <a:t>containing </a:t>
            </a:r>
            <a:r>
              <a:rPr lang="en-GB" sz="2000" b="1" dirty="0">
                <a:solidFill>
                  <a:srgbClr val="7030A0"/>
                </a:solidFill>
                <a:latin typeface="Calibri Light" panose="020F0302020204030204"/>
              </a:rPr>
              <a:t>technical specifications </a:t>
            </a:r>
            <a:r>
              <a:rPr lang="en-GB" sz="2000" dirty="0">
                <a:solidFill>
                  <a:srgbClr val="000000"/>
                </a:solidFill>
                <a:latin typeface="Calibri Light" panose="020F0302020204030204"/>
              </a:rPr>
              <a:t>or other </a:t>
            </a:r>
            <a:r>
              <a:rPr lang="en-GB" sz="2000" dirty="0" smtClean="0">
                <a:solidFill>
                  <a:srgbClr val="000000"/>
                </a:solidFill>
                <a:latin typeface="Calibri Light" panose="020F0302020204030204"/>
              </a:rPr>
              <a:t>precise criteria </a:t>
            </a:r>
          </a:p>
          <a:p>
            <a:pPr marL="800100" lvl="1" indent="-342900">
              <a:spcBef>
                <a:spcPts val="600"/>
              </a:spcBef>
              <a:buFont typeface="Arial" panose="020B0604020202020204" pitchFamily="34" charset="0"/>
              <a:buChar char="•"/>
            </a:pPr>
            <a:r>
              <a:rPr lang="en-GB" sz="2000" dirty="0" smtClean="0">
                <a:solidFill>
                  <a:srgbClr val="000000"/>
                </a:solidFill>
                <a:latin typeface="Calibri Light" panose="020F0302020204030204"/>
              </a:rPr>
              <a:t>to </a:t>
            </a:r>
            <a:r>
              <a:rPr lang="en-GB" sz="2000" dirty="0">
                <a:solidFill>
                  <a:srgbClr val="000000"/>
                </a:solidFill>
                <a:latin typeface="Calibri Light" panose="020F0302020204030204"/>
              </a:rPr>
              <a:t>be used consistently as </a:t>
            </a:r>
            <a:r>
              <a:rPr lang="en-GB" sz="2000" b="1" dirty="0">
                <a:solidFill>
                  <a:srgbClr val="7030A0"/>
                </a:solidFill>
                <a:latin typeface="Calibri Light" panose="020F0302020204030204"/>
              </a:rPr>
              <a:t>rules, guidelines </a:t>
            </a:r>
            <a:r>
              <a:rPr lang="en-GB" sz="2000" dirty="0">
                <a:solidFill>
                  <a:srgbClr val="000000"/>
                </a:solidFill>
                <a:latin typeface="Calibri Light" panose="020F0302020204030204"/>
              </a:rPr>
              <a:t>or definitions of characteristics, </a:t>
            </a:r>
            <a:endParaRPr lang="en-GB" sz="2000" dirty="0" smtClean="0">
              <a:solidFill>
                <a:srgbClr val="000000"/>
              </a:solidFill>
              <a:latin typeface="Calibri Light" panose="020F0302020204030204"/>
            </a:endParaRPr>
          </a:p>
          <a:p>
            <a:pPr marL="800100" lvl="1" indent="-342900">
              <a:spcBef>
                <a:spcPts val="600"/>
              </a:spcBef>
              <a:buFont typeface="Arial" panose="020B0604020202020204" pitchFamily="34" charset="0"/>
              <a:buChar char="•"/>
            </a:pPr>
            <a:r>
              <a:rPr lang="en-GB" sz="2000" dirty="0" smtClean="0">
                <a:solidFill>
                  <a:srgbClr val="000000"/>
                </a:solidFill>
                <a:latin typeface="Calibri Light" panose="020F0302020204030204"/>
              </a:rPr>
              <a:t>to ensure </a:t>
            </a:r>
            <a:r>
              <a:rPr lang="en-GB" sz="2000" dirty="0">
                <a:solidFill>
                  <a:srgbClr val="000000"/>
                </a:solidFill>
                <a:latin typeface="Calibri Light" panose="020F0302020204030204"/>
              </a:rPr>
              <a:t>that materials, products, process and services are </a:t>
            </a:r>
            <a:r>
              <a:rPr lang="en-GB" sz="2000" b="1" dirty="0">
                <a:solidFill>
                  <a:srgbClr val="7030A0"/>
                </a:solidFill>
                <a:latin typeface="Calibri Light" panose="020F0302020204030204"/>
              </a:rPr>
              <a:t>fit for their purpose</a:t>
            </a:r>
            <a:r>
              <a:rPr lang="en-GB" sz="2000" dirty="0">
                <a:solidFill>
                  <a:srgbClr val="000000"/>
                </a:solidFill>
                <a:latin typeface="Calibri Light" panose="020F0302020204030204"/>
              </a:rPr>
              <a:t>.</a:t>
            </a:r>
            <a:endParaRPr lang="en-US" sz="2000" dirty="0">
              <a:solidFill>
                <a:srgbClr val="000000"/>
              </a:solidFill>
              <a:latin typeface="Calibri Light" panose="020F0302020204030204"/>
            </a:endParaRPr>
          </a:p>
        </p:txBody>
      </p:sp>
      <p:grpSp>
        <p:nvGrpSpPr>
          <p:cNvPr id="3" name="Groep 2"/>
          <p:cNvGrpSpPr/>
          <p:nvPr/>
        </p:nvGrpSpPr>
        <p:grpSpPr>
          <a:xfrm>
            <a:off x="1825096" y="3769430"/>
            <a:ext cx="9086744" cy="2253763"/>
            <a:chOff x="1825096" y="3769430"/>
            <a:chExt cx="9086744" cy="2253763"/>
          </a:xfrm>
        </p:grpSpPr>
        <p:pic>
          <p:nvPicPr>
            <p:cNvPr id="5" name="Afbeelding 4"/>
            <p:cNvPicPr>
              <a:picLocks noChangeAspect="1"/>
            </p:cNvPicPr>
            <p:nvPr/>
          </p:nvPicPr>
          <p:blipFill>
            <a:blip r:embed="rId2"/>
            <a:stretch>
              <a:fillRect/>
            </a:stretch>
          </p:blipFill>
          <p:spPr>
            <a:xfrm>
              <a:off x="1825096" y="3769430"/>
              <a:ext cx="2298172" cy="2253763"/>
            </a:xfrm>
            <a:prstGeom prst="rect">
              <a:avLst/>
            </a:prstGeom>
          </p:spPr>
        </p:pic>
        <p:sp>
          <p:nvSpPr>
            <p:cNvPr id="7" name="Tekstvak 6"/>
            <p:cNvSpPr txBox="1"/>
            <p:nvPr/>
          </p:nvSpPr>
          <p:spPr>
            <a:xfrm>
              <a:off x="4883573" y="4326979"/>
              <a:ext cx="6028267" cy="1200329"/>
            </a:xfrm>
            <a:prstGeom prst="rect">
              <a:avLst/>
            </a:prstGeom>
            <a:noFill/>
          </p:spPr>
          <p:txBody>
            <a:bodyPr wrap="square" rtlCol="0">
              <a:spAutoFit/>
            </a:bodyPr>
            <a:lstStyle/>
            <a:p>
              <a:r>
                <a:rPr lang="en-GB" dirty="0" smtClean="0">
                  <a:latin typeface="+mj-lt"/>
                </a:rPr>
                <a:t>A manufacturer can declare to be compatible with a specific standard. This will inform his customers on many underlying specifications &amp; will assure the customer that his product will function well…..</a:t>
              </a:r>
              <a:endParaRPr lang="en-GB" dirty="0">
                <a:latin typeface="+mj-lt"/>
              </a:endParaRPr>
            </a:p>
          </p:txBody>
        </p:sp>
      </p:grpSp>
      <p:sp>
        <p:nvSpPr>
          <p:cNvPr id="9" name="Tekstvak 8"/>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400143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0784417"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Types of technical specifications covered in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standards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Standards in Management and Maintenance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hthoek 2"/>
          <p:cNvSpPr/>
          <p:nvPr/>
        </p:nvSpPr>
        <p:spPr>
          <a:xfrm>
            <a:off x="522815" y="2074905"/>
            <a:ext cx="9171518" cy="3400931"/>
          </a:xfrm>
          <a:prstGeom prst="rect">
            <a:avLst/>
          </a:prstGeom>
        </p:spPr>
        <p:txBody>
          <a:bodyPr wrap="square">
            <a:spAutoFit/>
          </a:bodyPr>
          <a:lstStyle/>
          <a:p>
            <a:pPr>
              <a:spcBef>
                <a:spcPts val="600"/>
              </a:spcBef>
            </a:pPr>
            <a:r>
              <a:rPr lang="en-GB" sz="2000" dirty="0" smtClean="0">
                <a:latin typeface="+mj-lt"/>
              </a:rPr>
              <a:t>1</a:t>
            </a:r>
            <a:r>
              <a:rPr lang="en-GB" sz="2000" dirty="0">
                <a:latin typeface="+mj-lt"/>
              </a:rPr>
              <a:t>. </a:t>
            </a:r>
            <a:r>
              <a:rPr lang="en-GB" sz="2000" b="1" dirty="0">
                <a:solidFill>
                  <a:srgbClr val="7030A0"/>
                </a:solidFill>
                <a:latin typeface="+mj-lt"/>
              </a:rPr>
              <a:t>Prescriptive</a:t>
            </a:r>
            <a:r>
              <a:rPr lang="en-GB" sz="2000" dirty="0">
                <a:latin typeface="+mj-lt"/>
              </a:rPr>
              <a:t> specifications obligate </a:t>
            </a:r>
            <a:r>
              <a:rPr lang="en-GB" sz="2000" b="1" dirty="0">
                <a:solidFill>
                  <a:srgbClr val="7030A0"/>
                </a:solidFill>
                <a:latin typeface="+mj-lt"/>
              </a:rPr>
              <a:t>product characteristics</a:t>
            </a:r>
            <a:r>
              <a:rPr lang="en-GB" sz="2000" dirty="0">
                <a:latin typeface="+mj-lt"/>
              </a:rPr>
              <a:t>, e.g. device dimensions</a:t>
            </a:r>
            <a:r>
              <a:rPr lang="en-GB" sz="2000" dirty="0" smtClean="0">
                <a:latin typeface="+mj-lt"/>
              </a:rPr>
              <a:t>, biomaterials</a:t>
            </a:r>
            <a:r>
              <a:rPr lang="en-GB" sz="2000" dirty="0">
                <a:latin typeface="+mj-lt"/>
              </a:rPr>
              <a:t>, test or calibration </a:t>
            </a:r>
            <a:r>
              <a:rPr lang="en-GB" sz="2000" dirty="0" smtClean="0">
                <a:latin typeface="+mj-lt"/>
              </a:rPr>
              <a:t>procedures</a:t>
            </a:r>
            <a:endParaRPr lang="en-GB" sz="2000" dirty="0">
              <a:latin typeface="+mj-lt"/>
            </a:endParaRPr>
          </a:p>
          <a:p>
            <a:pPr>
              <a:spcBef>
                <a:spcPts val="600"/>
              </a:spcBef>
            </a:pPr>
            <a:r>
              <a:rPr lang="en-GB" sz="2000" dirty="0">
                <a:latin typeface="+mj-lt"/>
              </a:rPr>
              <a:t>2.</a:t>
            </a:r>
            <a:r>
              <a:rPr lang="en-GB" sz="2000" dirty="0">
                <a:solidFill>
                  <a:srgbClr val="7030A0"/>
                </a:solidFill>
                <a:latin typeface="+mj-lt"/>
              </a:rPr>
              <a:t> </a:t>
            </a:r>
            <a:r>
              <a:rPr lang="en-GB" sz="2000" b="1" dirty="0">
                <a:solidFill>
                  <a:srgbClr val="7030A0"/>
                </a:solidFill>
                <a:latin typeface="+mj-lt"/>
              </a:rPr>
              <a:t>Design </a:t>
            </a:r>
            <a:r>
              <a:rPr lang="en-GB" sz="2000" dirty="0">
                <a:latin typeface="+mj-lt"/>
              </a:rPr>
              <a:t>specifications</a:t>
            </a:r>
            <a:r>
              <a:rPr lang="en-GB" sz="2000" b="1" dirty="0">
                <a:solidFill>
                  <a:srgbClr val="7030A0"/>
                </a:solidFill>
                <a:latin typeface="+mj-lt"/>
              </a:rPr>
              <a:t> </a:t>
            </a:r>
            <a:r>
              <a:rPr lang="en-GB" sz="2000" dirty="0">
                <a:latin typeface="+mj-lt"/>
              </a:rPr>
              <a:t>set out the specific </a:t>
            </a:r>
            <a:r>
              <a:rPr lang="en-GB" sz="2000" b="1" dirty="0">
                <a:solidFill>
                  <a:srgbClr val="7030A0"/>
                </a:solidFill>
                <a:latin typeface="+mj-lt"/>
              </a:rPr>
              <a:t>design </a:t>
            </a:r>
            <a:r>
              <a:rPr lang="en-GB" sz="2000" b="1" dirty="0" smtClean="0">
                <a:solidFill>
                  <a:srgbClr val="7030A0"/>
                </a:solidFill>
                <a:latin typeface="+mj-lt"/>
              </a:rPr>
              <a:t>characteristics </a:t>
            </a:r>
            <a:r>
              <a:rPr lang="en-GB" sz="2000" dirty="0">
                <a:latin typeface="+mj-lt"/>
              </a:rPr>
              <a:t>of a product</a:t>
            </a:r>
            <a:r>
              <a:rPr lang="en-GB" sz="2000" dirty="0" smtClean="0">
                <a:latin typeface="+mj-lt"/>
              </a:rPr>
              <a:t>, e.g</a:t>
            </a:r>
            <a:r>
              <a:rPr lang="en-GB" sz="2000" dirty="0">
                <a:latin typeface="+mj-lt"/>
              </a:rPr>
              <a:t>. operating room facilities or medical gas systems.</a:t>
            </a:r>
          </a:p>
          <a:p>
            <a:pPr>
              <a:spcBef>
                <a:spcPts val="600"/>
              </a:spcBef>
            </a:pPr>
            <a:r>
              <a:rPr lang="en-GB" sz="2000" dirty="0">
                <a:latin typeface="+mj-lt"/>
              </a:rPr>
              <a:t>3. </a:t>
            </a:r>
            <a:r>
              <a:rPr lang="en-GB" sz="2000" b="1" dirty="0">
                <a:solidFill>
                  <a:srgbClr val="7030A0"/>
                </a:solidFill>
                <a:latin typeface="+mj-lt"/>
              </a:rPr>
              <a:t>Performance </a:t>
            </a:r>
            <a:r>
              <a:rPr lang="en-GB" sz="2000" dirty="0">
                <a:latin typeface="+mj-lt"/>
              </a:rPr>
              <a:t>specifications</a:t>
            </a:r>
            <a:r>
              <a:rPr lang="en-GB" sz="2000" b="1" dirty="0">
                <a:solidFill>
                  <a:srgbClr val="7030A0"/>
                </a:solidFill>
                <a:latin typeface="+mj-lt"/>
              </a:rPr>
              <a:t> </a:t>
            </a:r>
            <a:r>
              <a:rPr lang="en-GB" sz="2000" dirty="0">
                <a:latin typeface="+mj-lt"/>
              </a:rPr>
              <a:t>ensure that a product meets a </a:t>
            </a:r>
            <a:r>
              <a:rPr lang="en-GB" sz="2000" b="1" dirty="0">
                <a:solidFill>
                  <a:srgbClr val="7030A0"/>
                </a:solidFill>
                <a:latin typeface="+mj-lt"/>
              </a:rPr>
              <a:t>prescribed test</a:t>
            </a:r>
            <a:r>
              <a:rPr lang="en-GB" sz="2000" dirty="0">
                <a:latin typeface="+mj-lt"/>
              </a:rPr>
              <a:t>, e.g. </a:t>
            </a:r>
            <a:r>
              <a:rPr lang="en-GB" sz="2000" dirty="0" smtClean="0">
                <a:latin typeface="+mj-lt"/>
              </a:rPr>
              <a:t>strength requirements</a:t>
            </a:r>
            <a:r>
              <a:rPr lang="en-GB" sz="2000" dirty="0">
                <a:latin typeface="+mj-lt"/>
              </a:rPr>
              <a:t>, measurement accuracy, battery capacity, or maximum defibrillator energy.</a:t>
            </a:r>
          </a:p>
          <a:p>
            <a:pPr>
              <a:spcBef>
                <a:spcPts val="600"/>
              </a:spcBef>
            </a:pPr>
            <a:r>
              <a:rPr lang="en-GB" sz="2000" dirty="0">
                <a:latin typeface="+mj-lt"/>
              </a:rPr>
              <a:t>4. </a:t>
            </a:r>
            <a:r>
              <a:rPr lang="en-GB" sz="2000" b="1" dirty="0">
                <a:solidFill>
                  <a:srgbClr val="7030A0"/>
                </a:solidFill>
                <a:latin typeface="+mj-lt"/>
              </a:rPr>
              <a:t>Management </a:t>
            </a:r>
            <a:r>
              <a:rPr lang="en-GB" sz="2000" dirty="0">
                <a:latin typeface="+mj-lt"/>
              </a:rPr>
              <a:t>specifications</a:t>
            </a:r>
            <a:r>
              <a:rPr lang="en-GB" sz="2000" b="1" dirty="0">
                <a:solidFill>
                  <a:srgbClr val="7030A0"/>
                </a:solidFill>
                <a:latin typeface="+mj-lt"/>
              </a:rPr>
              <a:t> </a:t>
            </a:r>
            <a:r>
              <a:rPr lang="en-GB" sz="2000" dirty="0">
                <a:latin typeface="+mj-lt"/>
              </a:rPr>
              <a:t>set out requirements for the </a:t>
            </a:r>
            <a:r>
              <a:rPr lang="en-GB" sz="2000" b="1" dirty="0">
                <a:solidFill>
                  <a:srgbClr val="7030A0"/>
                </a:solidFill>
                <a:latin typeface="+mj-lt"/>
              </a:rPr>
              <a:t>processes and </a:t>
            </a:r>
            <a:r>
              <a:rPr lang="en-GB" sz="2000" b="1" dirty="0" smtClean="0">
                <a:solidFill>
                  <a:srgbClr val="7030A0"/>
                </a:solidFill>
                <a:latin typeface="+mj-lt"/>
              </a:rPr>
              <a:t>procedures </a:t>
            </a:r>
            <a:r>
              <a:rPr lang="en-GB" sz="2000" dirty="0" smtClean="0">
                <a:latin typeface="+mj-lt"/>
              </a:rPr>
              <a:t>companies </a:t>
            </a:r>
            <a:r>
              <a:rPr lang="en-GB" sz="2000" dirty="0">
                <a:latin typeface="+mj-lt"/>
              </a:rPr>
              <a:t>put in place, e.g. quality systems for manufacturing or </a:t>
            </a:r>
            <a:r>
              <a:rPr lang="en-GB" sz="2000" dirty="0" smtClean="0">
                <a:latin typeface="+mj-lt"/>
              </a:rPr>
              <a:t>environmental management </a:t>
            </a:r>
            <a:r>
              <a:rPr lang="en-GB" sz="2000" dirty="0">
                <a:latin typeface="+mj-lt"/>
              </a:rPr>
              <a:t>systems.</a:t>
            </a:r>
            <a:endParaRPr lang="en-US" sz="2000" dirty="0">
              <a:latin typeface="+mj-lt"/>
            </a:endParaRPr>
          </a:p>
        </p:txBody>
      </p:sp>
      <p:sp>
        <p:nvSpPr>
          <p:cNvPr id="4" name="Rechthoek 3"/>
          <p:cNvSpPr/>
          <p:nvPr/>
        </p:nvSpPr>
        <p:spPr>
          <a:xfrm>
            <a:off x="6090073" y="5739821"/>
            <a:ext cx="5880704" cy="400110"/>
          </a:xfrm>
          <a:prstGeom prst="rect">
            <a:avLst/>
          </a:prstGeom>
          <a:solidFill>
            <a:schemeClr val="bg2"/>
          </a:solidFill>
          <a:ln>
            <a:solidFill>
              <a:srgbClr val="7030A0"/>
            </a:solidFill>
          </a:ln>
        </p:spPr>
        <p:txBody>
          <a:bodyPr wrap="square">
            <a:spAutoFit/>
          </a:bodyPr>
          <a:lstStyle/>
          <a:p>
            <a:pPr algn="ctr"/>
            <a:r>
              <a:rPr lang="en-GB" sz="2000" dirty="0">
                <a:latin typeface="+mj-lt"/>
              </a:rPr>
              <a:t>A standard may contain a combination of specifications. </a:t>
            </a:r>
          </a:p>
        </p:txBody>
      </p:sp>
      <p:sp>
        <p:nvSpPr>
          <p:cNvPr id="5" name="Rechthoek 4"/>
          <p:cNvSpPr/>
          <p:nvPr/>
        </p:nvSpPr>
        <p:spPr>
          <a:xfrm>
            <a:off x="431720" y="1457211"/>
            <a:ext cx="10561188" cy="369332"/>
          </a:xfrm>
          <a:prstGeom prst="rect">
            <a:avLst/>
          </a:prstGeom>
        </p:spPr>
        <p:txBody>
          <a:bodyPr wrap="square">
            <a:spAutoFit/>
          </a:bodyPr>
          <a:lstStyle/>
          <a:p>
            <a:pPr lvl="0"/>
            <a:r>
              <a:rPr lang="en-GB" dirty="0">
                <a:solidFill>
                  <a:srgbClr val="000000"/>
                </a:solidFill>
                <a:latin typeface="Calibri Light" panose="020F0302020204030204"/>
              </a:rPr>
              <a:t>Standards can establish a wide range of specifications for products, processes and </a:t>
            </a:r>
            <a:r>
              <a:rPr lang="en-GB" dirty="0" smtClean="0">
                <a:solidFill>
                  <a:srgbClr val="000000"/>
                </a:solidFill>
                <a:latin typeface="Calibri Light" panose="020F0302020204030204"/>
              </a:rPr>
              <a:t>services</a:t>
            </a:r>
            <a:endParaRPr lang="en-GB" dirty="0">
              <a:solidFill>
                <a:srgbClr val="000000"/>
              </a:solidFill>
              <a:latin typeface="Calibri Light" panose="020F0302020204030204"/>
            </a:endParaRPr>
          </a:p>
        </p:txBody>
      </p:sp>
      <p:pic>
        <p:nvPicPr>
          <p:cNvPr id="7" name="Afbeelding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0972" y="2044869"/>
            <a:ext cx="1683216" cy="860618"/>
          </a:xfrm>
          <a:prstGeom prst="rect">
            <a:avLst/>
          </a:prstGeom>
        </p:spPr>
      </p:pic>
      <p:pic>
        <p:nvPicPr>
          <p:cNvPr id="8" name="Afbeelding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16224" y="3075897"/>
            <a:ext cx="2524125" cy="1245235"/>
          </a:xfrm>
          <a:prstGeom prst="rect">
            <a:avLst/>
          </a:prstGeom>
        </p:spPr>
      </p:pic>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63017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3910</TotalTime>
  <Words>2594</Words>
  <Application>Microsoft Office PowerPoint</Application>
  <PresentationFormat>Widescreen</PresentationFormat>
  <Paragraphs>231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Terugblik</vt:lpstr>
      <vt:lpstr>Medical Equipment Standards</vt:lpstr>
      <vt:lpstr>Standard shoe sizes</vt:lpstr>
      <vt:lpstr>Non-standard electrical plugs</vt:lpstr>
      <vt:lpstr>Standardization</vt:lpstr>
      <vt:lpstr>Standardization</vt:lpstr>
      <vt:lpstr>Medical Equipment standardization is limited….</vt:lpstr>
      <vt:lpstr>Standards in Medical Devices are important</vt:lpstr>
      <vt:lpstr>What is a standard ?</vt:lpstr>
      <vt:lpstr>Types of technical specifications covered in standards</vt:lpstr>
      <vt:lpstr>Why are Standards important ?</vt:lpstr>
      <vt:lpstr>Generic Management Standards</vt:lpstr>
      <vt:lpstr>Result oriented Standards</vt:lpstr>
      <vt:lpstr>Examples of Standards</vt:lpstr>
      <vt:lpstr>PowerPoint Presentation</vt:lpstr>
      <vt:lpstr>Conformity assessment with Standards</vt:lpstr>
      <vt:lpstr>National standards systems</vt:lpstr>
      <vt:lpstr>International standards systems</vt:lpstr>
      <vt:lpstr>Identification of Standards</vt:lpstr>
      <vt:lpstr>Names of Standards are indicated by prefixes</vt:lpstr>
      <vt:lpstr>Voluntary standards rather than Regulations for medical devices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211</cp:revision>
  <dcterms:created xsi:type="dcterms:W3CDTF">2014-11-03T16:21:19Z</dcterms:created>
  <dcterms:modified xsi:type="dcterms:W3CDTF">2020-03-19T11:11:36Z</dcterms:modified>
</cp:coreProperties>
</file>